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customXml/itemProps1.xml" ContentType="application/vnd.openxmlformats-officedocument.customXml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customXml/itemProps3.xml" ContentType="application/vnd.openxmlformats-officedocument.customXmlProperties+xml"/>
  <Override PartName="/customXml/itemProps2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15" r:id="rId4"/>
  </p:sldMasterIdLst>
  <p:notesMasterIdLst>
    <p:notesMasterId r:id="rId39"/>
  </p:notesMasterIdLst>
  <p:sldIdLst>
    <p:sldId id="256" r:id="rId5"/>
    <p:sldId id="261" r:id="rId6"/>
    <p:sldId id="262" r:id="rId7"/>
    <p:sldId id="263" r:id="rId8"/>
    <p:sldId id="260" r:id="rId9"/>
    <p:sldId id="265" r:id="rId10"/>
    <p:sldId id="264" r:id="rId11"/>
    <p:sldId id="267" r:id="rId12"/>
    <p:sldId id="266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dro Serra" initials="PS" lastIdx="2" clrIdx="0">
    <p:extLst>
      <p:ext uri="{19B8F6BF-5375-455C-9EA6-DF929625EA0E}">
        <p15:presenceInfo xmlns:p15="http://schemas.microsoft.com/office/powerpoint/2012/main" userId="S::pedro.serra@docente.unip.br::6fc18c74-8e22-49d6-99e8-b01c026f7b9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C2651C-1309-474D-942F-98F4AE6C78CF}" v="24" dt="2020-01-20T21:23:48.6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598" autoAdjust="0"/>
  </p:normalViewPr>
  <p:slideViewPr>
    <p:cSldViewPr snapToGrid="0">
      <p:cViewPr varScale="1">
        <p:scale>
          <a:sx n="74" d="100"/>
          <a:sy n="74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commentAuthors" Target="commentAuthor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D79E08-1B2C-4707-B87B-9696B8EA9740}" type="datetimeFigureOut">
              <a:rPr lang="pt-BR" smtClean="0"/>
              <a:t>25/02/2021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DCE064-FDA2-494E-AA49-C22A5A8F63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8006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E936-E837-4246-8CCF-E1A738852AF9}" type="datetime1">
              <a:rPr lang="en-US" smtClean="0"/>
              <a:t>2/25/2021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Pedro Luiz Santos Serra - Prof. Dr.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753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2FEE5-243E-4FC8-8ED5-4EA59B4EFDAD}" type="datetime1">
              <a:rPr lang="en-US" smtClean="0"/>
              <a:t>2/25/2021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Pedro Luiz Santos Serra - Prof. Dr.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087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4C45C-A561-48DA-9BAD-31A7593B4DD2}" type="datetime1">
              <a:rPr lang="en-US" smtClean="0"/>
              <a:t>2/25/2021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Pedro Luiz Santos Serra - Prof. Dr.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822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2AB96-FD0E-4244-B517-8432DBBA89A5}" type="datetime1">
              <a:rPr lang="en-US" smtClean="0"/>
              <a:t>2/25/2021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Pedro Luiz Santos Serra - Prof. Dr.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2285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C0C7-7386-46A8-AD43-58DBC20AB058}" type="datetime1">
              <a:rPr lang="en-US" smtClean="0"/>
              <a:t>2/25/2021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Pedro Luiz Santos Serra - Prof. Dr.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0846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3033-7046-4F03-86F8-038AC8615C18}" type="datetime1">
              <a:rPr lang="en-US" smtClean="0"/>
              <a:t>2/25/2021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Pedro Luiz Santos Serra - Prof. Dr.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906152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82A3-AE75-454A-B2F4-DE5DC7713632}" type="datetime1">
              <a:rPr lang="en-US" smtClean="0"/>
              <a:t>2/25/2021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Pedro Luiz Santos Serra - Prof. Dr.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9023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B8CE3-A27B-4AD9-9D58-DD36FCF110BD}" type="datetime1">
              <a:rPr lang="en-US" smtClean="0"/>
              <a:t>2/25/2021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Pedro Luiz Santos Serra - Prof. Dr.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129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394D5-B619-445C-86FA-096B3C3DBD9E}" type="datetime1">
              <a:rPr lang="en-US" smtClean="0"/>
              <a:t>2/25/2021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Pedro Luiz Santos Serra - Prof. Dr.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669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73FD5-B054-4843-A290-E0FFB6BB2D82}" type="datetime1">
              <a:rPr lang="en-US" smtClean="0"/>
              <a:t>2/25/2021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Pedro Luiz Santos Serra - Prof. Dr.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760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53ABC-239F-4C7C-B344-5D9A8B4B9562}" type="datetime1">
              <a:rPr lang="en-US" smtClean="0"/>
              <a:t>2/25/2021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Pedro Luiz Santos Serra - Prof. Dr.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830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F676A-D91E-4AF0-B024-1A680B1EF831}" type="datetime1">
              <a:rPr lang="en-US" smtClean="0"/>
              <a:t>2/25/2021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Pedro Luiz Santos Serra - Prof. Dr.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865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86B07-2F00-4517-8381-AB945C7444BD}" type="datetime1">
              <a:rPr lang="en-US" smtClean="0"/>
              <a:t>2/25/2021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Pedro Luiz Santos Serra - Prof. Dr.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392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98A53-14F9-4C8F-85A8-E21CEA55F397}" type="datetime1">
              <a:rPr lang="en-US" smtClean="0"/>
              <a:t>2/25/2021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Pedro Luiz Santos Serra - Prof. Dr.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783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59DC9-492C-4CB5-BA05-72C64736269D}" type="datetime1">
              <a:rPr lang="en-US" smtClean="0"/>
              <a:t>2/25/2021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Pedro Luiz Santos Serra - Prof. Dr.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198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0DAE-2F34-4A4D-A8C8-DE037C1A4EE9}" type="datetime1">
              <a:rPr lang="en-US" smtClean="0"/>
              <a:t>2/25/2021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Pedro Luiz Santos Serra - Prof. Dr.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16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9471F-73E3-4C0E-B5E6-4714E89A1B94}" type="datetime1">
              <a:rPr lang="en-US" smtClean="0"/>
              <a:t>2/25/2021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Pedro Luiz Santos Serra - Prof. Dr.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61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7A53D3BC-26F1-4C58-8FFD-A3CCDEE13380}" type="datetime1">
              <a:rPr lang="en-US" smtClean="0"/>
              <a:t>2/25/2021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pt-BR"/>
              <a:t>Pedro Luiz Santos Serra - Prof. Dr.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8340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B124DC-7AC2-45E5-8B30-6D859C13A6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Estatística</a:t>
            </a:r>
            <a:r>
              <a:rPr lang="en-US" dirty="0"/>
              <a:t> e </a:t>
            </a:r>
            <a:r>
              <a:rPr lang="en-US" dirty="0" err="1"/>
              <a:t>probabilidade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5EAE29-1DDB-43C0-8C76-FD709AFAC6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Prof. Dr. Pedro Luiz Santos Serra</a:t>
            </a:r>
            <a:endParaRPr lang="pt-BR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92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0B65EC2C-5E72-45C4-9792-4143706AA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5E1E7E7-BD90-4047-A7B2-97B36594F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5775" y="519375"/>
            <a:ext cx="6472954" cy="84560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 dirty="0"/>
              <a:t>ESTATÍSTICA E PROBABILIDADE:</a:t>
            </a:r>
            <a:br>
              <a:rPr lang="en-US" sz="3200" dirty="0"/>
            </a:br>
            <a:r>
              <a:rPr lang="en-US" sz="3200" b="1" dirty="0">
                <a:solidFill>
                  <a:srgbClr val="C00000"/>
                </a:solidFill>
              </a:rPr>
              <a:t>DEFINIÇÕES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F4C450-B1AF-4125-97D3-6A8FB5B88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547" r="1" b="23548"/>
          <a:stretch/>
        </p:blipFill>
        <p:spPr>
          <a:xfrm>
            <a:off x="679115" y="305892"/>
            <a:ext cx="3152439" cy="1113266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8D29C75-F0A9-4A46-BEA3-A64835757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10</a:t>
            </a:fld>
            <a:endParaRPr lang="en-US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073B6DB-4B88-4BCD-97DE-9DD16B88A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346E4CB1-2A79-49F6-8FDD-74161D0D1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8AF7F103-B34D-460F-A43A-1A0953D57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A6EF948-AE5B-4AFD-9071-4553E2EA5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A008A68-D48C-4C79-AC7D-65C0D47EA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D2F0D54-7F2F-45FC-BA8B-BE63A7DA4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AA387474-4A56-4B99-9675-347D14675BF7}"/>
              </a:ext>
            </a:extLst>
          </p:cNvPr>
          <p:cNvSpPr txBox="1"/>
          <p:nvPr/>
        </p:nvSpPr>
        <p:spPr>
          <a:xfrm>
            <a:off x="426985" y="1613987"/>
            <a:ext cx="1127797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Exercícios</a:t>
            </a:r>
            <a:r>
              <a:rPr lang="en-US" sz="2400" b="1" dirty="0"/>
              <a:t>:</a:t>
            </a:r>
          </a:p>
          <a:p>
            <a:r>
              <a:rPr lang="en-US" sz="2400" b="1" dirty="0"/>
              <a:t>2) Um </a:t>
            </a:r>
            <a:r>
              <a:rPr lang="en-US" sz="2400" b="1" dirty="0" err="1"/>
              <a:t>estudo</a:t>
            </a:r>
            <a:r>
              <a:rPr lang="en-US" sz="2400" b="1" dirty="0"/>
              <a:t> do PROCON </a:t>
            </a:r>
            <a:r>
              <a:rPr lang="en-US" sz="2400" b="1" dirty="0" err="1"/>
              <a:t>consistiu</a:t>
            </a:r>
            <a:r>
              <a:rPr lang="en-US" sz="2400" b="1" dirty="0"/>
              <a:t> no </a:t>
            </a:r>
            <a:r>
              <a:rPr lang="en-US" sz="2400" b="1" dirty="0" err="1"/>
              <a:t>levantamento</a:t>
            </a:r>
            <a:r>
              <a:rPr lang="en-US" sz="2400" b="1" dirty="0"/>
              <a:t> do </a:t>
            </a:r>
            <a:r>
              <a:rPr lang="en-US" sz="2400" b="1" dirty="0" err="1"/>
              <a:t>preço</a:t>
            </a:r>
            <a:r>
              <a:rPr lang="en-US" sz="2400" b="1" dirty="0"/>
              <a:t> do </a:t>
            </a:r>
            <a:r>
              <a:rPr lang="en-US" sz="2400" b="1" dirty="0" err="1"/>
              <a:t>pacote</a:t>
            </a:r>
            <a:r>
              <a:rPr lang="en-US" sz="2400" b="1" dirty="0"/>
              <a:t> de 5kg de arroz </a:t>
            </a:r>
            <a:r>
              <a:rPr lang="en-US" sz="2400" b="1" dirty="0" err="1"/>
              <a:t>em</a:t>
            </a:r>
            <a:r>
              <a:rPr lang="en-US" sz="2400" b="1" dirty="0"/>
              <a:t> 800 </a:t>
            </a:r>
            <a:r>
              <a:rPr lang="en-US" sz="2400" b="1" dirty="0" err="1"/>
              <a:t>postos</a:t>
            </a:r>
            <a:r>
              <a:rPr lang="en-US" sz="2400" b="1" dirty="0"/>
              <a:t> de </a:t>
            </a:r>
            <a:r>
              <a:rPr lang="en-US" sz="2400" b="1" dirty="0" err="1"/>
              <a:t>vendas</a:t>
            </a:r>
            <a:r>
              <a:rPr lang="en-US" sz="2400" b="1" dirty="0"/>
              <a:t> (</a:t>
            </a:r>
            <a:r>
              <a:rPr lang="en-US" sz="2400" b="1" dirty="0" err="1"/>
              <a:t>supermercados</a:t>
            </a:r>
            <a:r>
              <a:rPr lang="en-US" sz="2400" b="1" dirty="0"/>
              <a:t> </a:t>
            </a:r>
            <a:r>
              <a:rPr lang="en-US" sz="2400" b="1" dirty="0" err="1"/>
              <a:t>ou</a:t>
            </a:r>
            <a:r>
              <a:rPr lang="en-US" sz="2400" b="1" dirty="0"/>
              <a:t> rede </a:t>
            </a:r>
            <a:r>
              <a:rPr lang="en-US" sz="2400" b="1" dirty="0" err="1"/>
              <a:t>atacadista</a:t>
            </a:r>
            <a:r>
              <a:rPr lang="en-US" sz="2400" b="1" dirty="0"/>
              <a:t>) do </a:t>
            </a:r>
            <a:r>
              <a:rPr lang="en-US" sz="2400" b="1" dirty="0" err="1"/>
              <a:t>estado</a:t>
            </a:r>
            <a:r>
              <a:rPr lang="en-US" sz="2400" b="1" dirty="0"/>
              <a:t> de São Paulo para determiner o </a:t>
            </a:r>
            <a:r>
              <a:rPr lang="en-US" sz="2400" b="1" dirty="0" err="1"/>
              <a:t>preço</a:t>
            </a:r>
            <a:r>
              <a:rPr lang="en-US" sz="2400" b="1" dirty="0"/>
              <a:t> </a:t>
            </a:r>
            <a:r>
              <a:rPr lang="en-US" sz="2400" b="1" dirty="0" err="1"/>
              <a:t>médio</a:t>
            </a:r>
            <a:r>
              <a:rPr lang="en-US" sz="2400" b="1" dirty="0"/>
              <a:t> por kg. </a:t>
            </a:r>
            <a:r>
              <a:rPr lang="en-US" sz="2400" b="1" dirty="0" err="1"/>
              <a:t>Em</a:t>
            </a:r>
            <a:r>
              <a:rPr lang="en-US" sz="2400" b="1" dirty="0"/>
              <a:t> 28 de </a:t>
            </a:r>
            <a:r>
              <a:rPr lang="en-US" sz="2400" b="1" dirty="0" err="1"/>
              <a:t>Junho</a:t>
            </a:r>
            <a:r>
              <a:rPr lang="en-US" sz="2400" b="1" dirty="0"/>
              <a:t> de 2020, o </a:t>
            </a:r>
            <a:r>
              <a:rPr lang="en-US" sz="2400" b="1" dirty="0" err="1"/>
              <a:t>preço</a:t>
            </a:r>
            <a:r>
              <a:rPr lang="en-US" sz="2400" b="1" dirty="0"/>
              <a:t> </a:t>
            </a:r>
            <a:r>
              <a:rPr lang="en-US" sz="2400" b="1" dirty="0" err="1"/>
              <a:t>médio</a:t>
            </a:r>
            <a:r>
              <a:rPr lang="en-US" sz="2400" b="1" dirty="0"/>
              <a:t> era R$ 5,00 por kg. </a:t>
            </a:r>
            <a:r>
              <a:rPr lang="en-US" sz="2400" b="1" dirty="0" err="1"/>
              <a:t>Identifique</a:t>
            </a:r>
            <a:r>
              <a:rPr lang="en-US" sz="2400" b="1" dirty="0"/>
              <a:t> a </a:t>
            </a:r>
            <a:r>
              <a:rPr lang="en-US" sz="2400" b="1" dirty="0" err="1"/>
              <a:t>população</a:t>
            </a:r>
            <a:r>
              <a:rPr lang="en-US" sz="2400" b="1" dirty="0"/>
              <a:t> e a </a:t>
            </a:r>
            <a:r>
              <a:rPr lang="en-US" sz="2400" b="1" dirty="0" err="1"/>
              <a:t>amostra</a:t>
            </a:r>
            <a:r>
              <a:rPr lang="en-US" sz="2400" b="1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bg2">
                    <a:lumMod val="50000"/>
                  </a:schemeClr>
                </a:solidFill>
              </a:rPr>
              <a:t>População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en-US" sz="2400" b="1" dirty="0" err="1"/>
              <a:t>Preço</a:t>
            </a:r>
            <a:r>
              <a:rPr lang="en-US" sz="2400" b="1" dirty="0"/>
              <a:t> dos </a:t>
            </a:r>
            <a:r>
              <a:rPr lang="en-US" sz="2400" b="1" dirty="0" err="1"/>
              <a:t>pacotes</a:t>
            </a:r>
            <a:r>
              <a:rPr lang="en-US" sz="2400" b="1" dirty="0"/>
              <a:t> de 5kg de arroz de </a:t>
            </a:r>
            <a:r>
              <a:rPr lang="en-US" sz="2400" b="1" dirty="0" err="1"/>
              <a:t>todos</a:t>
            </a:r>
            <a:r>
              <a:rPr lang="en-US" sz="2400" b="1" dirty="0"/>
              <a:t> </a:t>
            </a:r>
            <a:r>
              <a:rPr lang="en-US" sz="2400" b="1" dirty="0" err="1"/>
              <a:t>os</a:t>
            </a:r>
            <a:r>
              <a:rPr lang="en-US" sz="2400" b="1" dirty="0"/>
              <a:t> </a:t>
            </a:r>
            <a:r>
              <a:rPr lang="en-US" sz="2400" b="1" dirty="0" err="1"/>
              <a:t>supermercados</a:t>
            </a:r>
            <a:r>
              <a:rPr lang="en-US" sz="2400" b="1" dirty="0"/>
              <a:t> e </a:t>
            </a:r>
            <a:r>
              <a:rPr lang="en-US" sz="2400" b="1" dirty="0" err="1"/>
              <a:t>atacadistas</a:t>
            </a:r>
            <a:r>
              <a:rPr lang="en-US" sz="2400" b="1" dirty="0"/>
              <a:t> do </a:t>
            </a:r>
            <a:r>
              <a:rPr lang="en-US" sz="2400" b="1" dirty="0" err="1"/>
              <a:t>estado</a:t>
            </a:r>
            <a:r>
              <a:rPr lang="en-US" sz="2400" b="1" dirty="0"/>
              <a:t> de São Paulo;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bg2">
                    <a:lumMod val="50000"/>
                  </a:schemeClr>
                </a:solidFill>
              </a:rPr>
              <a:t>Amostra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en-US" sz="2400" b="1" dirty="0" err="1"/>
              <a:t>Preço</a:t>
            </a:r>
            <a:r>
              <a:rPr lang="en-US" sz="2400" b="1" dirty="0"/>
              <a:t> dos </a:t>
            </a:r>
            <a:r>
              <a:rPr lang="en-US" sz="2400" b="1" dirty="0" err="1"/>
              <a:t>pacotes</a:t>
            </a:r>
            <a:r>
              <a:rPr lang="en-US" sz="2400" b="1" dirty="0"/>
              <a:t> de 5kg de arroz </a:t>
            </a:r>
            <a:r>
              <a:rPr lang="en-US" sz="2400" b="1" dirty="0" err="1"/>
              <a:t>em</a:t>
            </a:r>
            <a:r>
              <a:rPr lang="en-US" sz="2400" b="1" dirty="0"/>
              <a:t> 800 </a:t>
            </a:r>
            <a:r>
              <a:rPr lang="en-US" sz="2400" b="1" dirty="0" err="1"/>
              <a:t>supermercados</a:t>
            </a:r>
            <a:r>
              <a:rPr lang="en-US" sz="2400" b="1" dirty="0"/>
              <a:t> </a:t>
            </a:r>
            <a:r>
              <a:rPr lang="en-US" sz="2400" b="1" dirty="0" err="1"/>
              <a:t>ou</a:t>
            </a:r>
            <a:r>
              <a:rPr lang="en-US" sz="2400" b="1" dirty="0"/>
              <a:t> rede </a:t>
            </a:r>
            <a:r>
              <a:rPr lang="en-US" sz="2400" b="1" dirty="0" err="1"/>
              <a:t>atacadista</a:t>
            </a:r>
            <a:r>
              <a:rPr lang="en-US" sz="2400" b="1" dirty="0"/>
              <a:t>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Conjunto de dados: </a:t>
            </a:r>
            <a:r>
              <a:rPr lang="en-US" sz="2400" b="1" dirty="0" err="1"/>
              <a:t>Preço</a:t>
            </a:r>
            <a:r>
              <a:rPr lang="en-US" sz="2400" b="1" dirty="0"/>
              <a:t> dos </a:t>
            </a:r>
            <a:r>
              <a:rPr lang="en-US" sz="2400" b="1" dirty="0" err="1"/>
              <a:t>pacotes</a:t>
            </a:r>
            <a:r>
              <a:rPr lang="en-US" sz="2400" b="1" dirty="0"/>
              <a:t> de 5kg de arroz de 800 </a:t>
            </a:r>
            <a:r>
              <a:rPr lang="en-US" sz="2400" b="1" dirty="0" err="1"/>
              <a:t>postos</a:t>
            </a:r>
            <a:r>
              <a:rPr lang="en-US" sz="2400" b="1" dirty="0"/>
              <a:t> de </a:t>
            </a:r>
            <a:r>
              <a:rPr lang="en-US" sz="2400" b="1" dirty="0" err="1"/>
              <a:t>vendas</a:t>
            </a:r>
            <a:r>
              <a:rPr lang="en-US" sz="2400" b="1" dirty="0"/>
              <a:t>.	</a:t>
            </a:r>
          </a:p>
        </p:txBody>
      </p:sp>
      <p:sp>
        <p:nvSpPr>
          <p:cNvPr id="14" name="Espaço Reservado para Rodapé 13">
            <a:extLst>
              <a:ext uri="{FF2B5EF4-FFF2-40B4-BE49-F238E27FC236}">
                <a16:creationId xmlns:a16="http://schemas.microsoft.com/office/drawing/2014/main" id="{91DCD780-15B3-4424-9A78-F82640674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Pedro Luiz Santos Serra - Prof. Dr.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0B65EC2C-5E72-45C4-9792-4143706AA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5E1E7E7-BD90-4047-A7B2-97B36594F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5775" y="519375"/>
            <a:ext cx="6472954" cy="84560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 dirty="0"/>
              <a:t>ESTATÍSTICA E PROBABILIDADE:</a:t>
            </a:r>
            <a:br>
              <a:rPr lang="en-US" sz="3200" dirty="0"/>
            </a:br>
            <a:r>
              <a:rPr lang="en-US" sz="3200" b="1" dirty="0">
                <a:solidFill>
                  <a:srgbClr val="C00000"/>
                </a:solidFill>
              </a:rPr>
              <a:t>DEFINIÇÕES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F4C450-B1AF-4125-97D3-6A8FB5B88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547" r="1" b="23548"/>
          <a:stretch/>
        </p:blipFill>
        <p:spPr>
          <a:xfrm>
            <a:off x="679115" y="305892"/>
            <a:ext cx="3152439" cy="1113266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8D29C75-F0A9-4A46-BEA3-A64835757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11</a:t>
            </a:fld>
            <a:endParaRPr lang="en-US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073B6DB-4B88-4BCD-97DE-9DD16B88A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346E4CB1-2A79-49F6-8FDD-74161D0D1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8AF7F103-B34D-460F-A43A-1A0953D57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A6EF948-AE5B-4AFD-9071-4553E2EA5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A008A68-D48C-4C79-AC7D-65C0D47EA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D2F0D54-7F2F-45FC-BA8B-BE63A7DA4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AA387474-4A56-4B99-9675-347D14675BF7}"/>
              </a:ext>
            </a:extLst>
          </p:cNvPr>
          <p:cNvSpPr txBox="1"/>
          <p:nvPr/>
        </p:nvSpPr>
        <p:spPr>
          <a:xfrm>
            <a:off x="78581" y="1696610"/>
            <a:ext cx="12034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C00000"/>
                </a:solidFill>
              </a:rPr>
              <a:t>Parâmetro</a:t>
            </a:r>
            <a:r>
              <a:rPr lang="en-US" sz="2400" b="1" dirty="0">
                <a:solidFill>
                  <a:srgbClr val="C00000"/>
                </a:solidFill>
              </a:rPr>
              <a:t>:  </a:t>
            </a:r>
            <a:r>
              <a:rPr lang="en-US" sz="2400" b="1" dirty="0"/>
              <a:t>é </a:t>
            </a:r>
            <a:r>
              <a:rPr lang="en-US" sz="2400" b="1" dirty="0" err="1"/>
              <a:t>uma</a:t>
            </a:r>
            <a:r>
              <a:rPr lang="en-US" sz="2400" b="1" dirty="0"/>
              <a:t> </a:t>
            </a:r>
            <a:r>
              <a:rPr lang="en-US" sz="2400" b="1" dirty="0" err="1"/>
              <a:t>descrição</a:t>
            </a:r>
            <a:r>
              <a:rPr lang="en-US" sz="2400" b="1" dirty="0"/>
              <a:t> </a:t>
            </a:r>
            <a:r>
              <a:rPr lang="en-US" sz="2400" b="1" dirty="0" err="1"/>
              <a:t>numérica</a:t>
            </a:r>
            <a:r>
              <a:rPr lang="en-US" sz="2400" b="1" dirty="0"/>
              <a:t> de </a:t>
            </a:r>
            <a:r>
              <a:rPr lang="en-US" sz="2400" b="1" dirty="0" err="1"/>
              <a:t>uma</a:t>
            </a:r>
            <a:r>
              <a:rPr lang="en-US" sz="2400" b="1" dirty="0"/>
              <a:t> </a:t>
            </a:r>
            <a:r>
              <a:rPr lang="en-US" sz="2400" b="1" dirty="0" err="1"/>
              <a:t>característica</a:t>
            </a:r>
            <a:r>
              <a:rPr lang="en-US" sz="2400" b="1" dirty="0"/>
              <a:t> da </a:t>
            </a:r>
            <a:r>
              <a:rPr lang="en-US" sz="2400" b="1" dirty="0" err="1">
                <a:solidFill>
                  <a:srgbClr val="C00000"/>
                </a:solidFill>
              </a:rPr>
              <a:t>população</a:t>
            </a:r>
            <a:r>
              <a:rPr lang="en-US" sz="2400" b="1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bg2">
                    <a:lumMod val="50000"/>
                  </a:schemeClr>
                </a:solidFill>
              </a:rPr>
              <a:t>Estatística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:</a:t>
            </a:r>
            <a:r>
              <a:rPr lang="en-US" sz="2400" b="1" dirty="0"/>
              <a:t> é </a:t>
            </a:r>
            <a:r>
              <a:rPr lang="en-US" sz="2400" b="1" dirty="0" err="1"/>
              <a:t>uma</a:t>
            </a:r>
            <a:r>
              <a:rPr lang="en-US" sz="2400" b="1" dirty="0"/>
              <a:t> </a:t>
            </a:r>
            <a:r>
              <a:rPr lang="en-US" sz="2400" b="1" dirty="0" err="1"/>
              <a:t>descrição</a:t>
            </a:r>
            <a:r>
              <a:rPr lang="en-US" sz="2400" b="1" dirty="0"/>
              <a:t> </a:t>
            </a:r>
            <a:r>
              <a:rPr lang="en-US" sz="2400" b="1" dirty="0" err="1"/>
              <a:t>numérica</a:t>
            </a:r>
            <a:r>
              <a:rPr lang="en-US" sz="2400" b="1" dirty="0"/>
              <a:t> de </a:t>
            </a:r>
            <a:r>
              <a:rPr lang="en-US" sz="2400" b="1" dirty="0" err="1"/>
              <a:t>uma</a:t>
            </a:r>
            <a:r>
              <a:rPr lang="en-US" sz="2400" b="1" dirty="0"/>
              <a:t> </a:t>
            </a:r>
            <a:r>
              <a:rPr lang="en-US" sz="2400" b="1" dirty="0" err="1"/>
              <a:t>característica</a:t>
            </a:r>
            <a:r>
              <a:rPr lang="en-US" sz="2400" b="1" dirty="0"/>
              <a:t> da </a:t>
            </a:r>
            <a:r>
              <a:rPr lang="en-US" sz="2400" b="1" dirty="0" err="1">
                <a:solidFill>
                  <a:schemeClr val="bg2">
                    <a:lumMod val="50000"/>
                  </a:schemeClr>
                </a:solidFill>
              </a:rPr>
              <a:t>amostra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4" name="Espaço Reservado para Rodapé 13">
            <a:extLst>
              <a:ext uri="{FF2B5EF4-FFF2-40B4-BE49-F238E27FC236}">
                <a16:creationId xmlns:a16="http://schemas.microsoft.com/office/drawing/2014/main" id="{91DCD780-15B3-4424-9A78-F82640674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Pedro Luiz Santos Serra - Prof. Dr.</a:t>
            </a:r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45E34A6-EA3B-490D-95BA-23EF58494C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37" r="28174"/>
          <a:stretch/>
        </p:blipFill>
        <p:spPr>
          <a:xfrm>
            <a:off x="9717003" y="2735071"/>
            <a:ext cx="1959399" cy="2626041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16D83523-3698-4BCE-8A68-F4958F8EC167}"/>
              </a:ext>
            </a:extLst>
          </p:cNvPr>
          <p:cNvSpPr txBox="1"/>
          <p:nvPr/>
        </p:nvSpPr>
        <p:spPr>
          <a:xfrm>
            <a:off x="515598" y="2887441"/>
            <a:ext cx="875393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err="1"/>
              <a:t>Exemplos</a:t>
            </a:r>
            <a:r>
              <a:rPr lang="en-US" sz="2000" b="1" dirty="0"/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Um </a:t>
            </a:r>
            <a:r>
              <a:rPr lang="en-US" b="1" dirty="0" err="1">
                <a:solidFill>
                  <a:srgbClr val="C00000"/>
                </a:solidFill>
              </a:rPr>
              <a:t>recente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levantamento</a:t>
            </a:r>
            <a:r>
              <a:rPr lang="en-US" b="1" dirty="0">
                <a:solidFill>
                  <a:srgbClr val="C00000"/>
                </a:solidFill>
              </a:rPr>
              <a:t> de </a:t>
            </a:r>
            <a:r>
              <a:rPr lang="en-US" b="1" dirty="0" err="1">
                <a:solidFill>
                  <a:srgbClr val="C00000"/>
                </a:solidFill>
              </a:rPr>
              <a:t>uma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amostra</a:t>
            </a:r>
            <a:r>
              <a:rPr lang="en-US" b="1" dirty="0">
                <a:solidFill>
                  <a:srgbClr val="C00000"/>
                </a:solidFill>
              </a:rPr>
              <a:t> de </a:t>
            </a:r>
            <a:r>
              <a:rPr lang="en-US" b="1" dirty="0" err="1">
                <a:solidFill>
                  <a:srgbClr val="C00000"/>
                </a:solidFill>
              </a:rPr>
              <a:t>pessoas</a:t>
            </a:r>
            <a:r>
              <a:rPr lang="en-US" b="1" dirty="0">
                <a:solidFill>
                  <a:srgbClr val="C00000"/>
                </a:solidFill>
              </a:rPr>
              <a:t> que </a:t>
            </a:r>
            <a:r>
              <a:rPr lang="en-US" b="1" dirty="0" err="1">
                <a:solidFill>
                  <a:srgbClr val="C00000"/>
                </a:solidFill>
              </a:rPr>
              <a:t>possuem</a:t>
            </a:r>
            <a:r>
              <a:rPr lang="en-US" b="1" dirty="0">
                <a:solidFill>
                  <a:srgbClr val="C00000"/>
                </a:solidFill>
              </a:rPr>
              <a:t> um diploma de MBA </a:t>
            </a:r>
            <a:r>
              <a:rPr lang="en-US" b="1" dirty="0" err="1">
                <a:solidFill>
                  <a:srgbClr val="C00000"/>
                </a:solidFill>
              </a:rPr>
              <a:t>revelou</a:t>
            </a:r>
            <a:r>
              <a:rPr lang="en-US" b="1" dirty="0">
                <a:solidFill>
                  <a:srgbClr val="C00000"/>
                </a:solidFill>
              </a:rPr>
              <a:t> que o </a:t>
            </a:r>
            <a:r>
              <a:rPr lang="en-US" b="1" dirty="0" err="1">
                <a:solidFill>
                  <a:srgbClr val="C00000"/>
                </a:solidFill>
              </a:rPr>
              <a:t>salário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médio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inicial</a:t>
            </a:r>
            <a:r>
              <a:rPr lang="en-US" b="1" dirty="0">
                <a:solidFill>
                  <a:srgbClr val="C00000"/>
                </a:solidFill>
              </a:rPr>
              <a:t> para </a:t>
            </a:r>
            <a:r>
              <a:rPr lang="en-US" b="1" dirty="0" err="1">
                <a:solidFill>
                  <a:srgbClr val="C00000"/>
                </a:solidFill>
              </a:rPr>
              <a:t>elas</a:t>
            </a:r>
            <a:r>
              <a:rPr lang="en-US" b="1" dirty="0">
                <a:solidFill>
                  <a:srgbClr val="C00000"/>
                </a:solidFill>
              </a:rPr>
              <a:t> é inferior a R$ 300.000,00 </a:t>
            </a:r>
            <a:r>
              <a:rPr lang="en-US" b="1" dirty="0"/>
              <a:t>(</a:t>
            </a:r>
            <a:r>
              <a:rPr lang="en-US" b="1" dirty="0" err="1"/>
              <a:t>estatística</a:t>
            </a:r>
            <a:r>
              <a:rPr lang="en-US" b="1" dirty="0"/>
              <a:t> </a:t>
            </a:r>
            <a:r>
              <a:rPr lang="en-US" b="1" dirty="0" err="1"/>
              <a:t>amostral</a:t>
            </a:r>
            <a:r>
              <a:rPr lang="en-US" b="1" dirty="0"/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1" dirty="0">
              <a:solidFill>
                <a:srgbClr val="C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O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salário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inicial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 para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os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 128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diplomados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em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 MBA pela Graduate School of Business da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Universidade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 Paulista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aumentou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 12,5 %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em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relação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 a 2019. </a:t>
            </a:r>
            <a:r>
              <a:rPr lang="en-US" b="1" dirty="0"/>
              <a:t>(</a:t>
            </a:r>
            <a:r>
              <a:rPr lang="en-US" b="1" dirty="0" err="1"/>
              <a:t>parâmetro</a:t>
            </a:r>
            <a:r>
              <a:rPr lang="en-US" b="1" dirty="0"/>
              <a:t> </a:t>
            </a:r>
            <a:r>
              <a:rPr lang="en-US" b="1" dirty="0" err="1"/>
              <a:t>populacional</a:t>
            </a:r>
            <a:r>
              <a:rPr lang="en-US" b="1" dirty="0"/>
              <a:t>)</a:t>
            </a: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82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9403C7F-76AE-4587-92A2-D4E41EBE6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5E1E7E7-BD90-4047-A7B2-97B36594F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8579" y="4487332"/>
            <a:ext cx="5627158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ESTATÍSTICA E PROBABILIDADE:</a:t>
            </a:r>
            <a:br>
              <a:rPr lang="en-US" sz="3300" dirty="0"/>
            </a:br>
            <a:r>
              <a:rPr lang="en-US" sz="3300" b="1" dirty="0">
                <a:solidFill>
                  <a:srgbClr val="C00000"/>
                </a:solidFill>
              </a:rPr>
              <a:t>DEFINIÇÕES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F4C450-B1AF-4125-97D3-6A8FB5B88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57" r="32957" b="-1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A387474-4A56-4B99-9675-347D14675BF7}"/>
              </a:ext>
            </a:extLst>
          </p:cNvPr>
          <p:cNvSpPr txBox="1"/>
          <p:nvPr/>
        </p:nvSpPr>
        <p:spPr>
          <a:xfrm>
            <a:off x="3884612" y="685800"/>
            <a:ext cx="6626072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Estatística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descritiva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é o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ramo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que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trata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da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organização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, do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resumo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e da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apresentação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dos dados;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 err="1"/>
              <a:t>Estatística</a:t>
            </a:r>
            <a:r>
              <a:rPr lang="en-US" b="1" dirty="0"/>
              <a:t> </a:t>
            </a:r>
            <a:r>
              <a:rPr lang="en-US" b="1" dirty="0" err="1"/>
              <a:t>inferencial</a:t>
            </a:r>
            <a:r>
              <a:rPr lang="en-US" b="1" dirty="0"/>
              <a:t> é o </a:t>
            </a:r>
            <a:r>
              <a:rPr lang="en-US" b="1" dirty="0" err="1"/>
              <a:t>ramo</a:t>
            </a:r>
            <a:r>
              <a:rPr lang="en-US" b="1" dirty="0"/>
              <a:t> que </a:t>
            </a:r>
            <a:r>
              <a:rPr lang="en-US" b="1" dirty="0" err="1"/>
              <a:t>trata</a:t>
            </a:r>
            <a:r>
              <a:rPr lang="en-US" b="1" dirty="0"/>
              <a:t> de </a:t>
            </a:r>
            <a:r>
              <a:rPr lang="en-US" b="1" dirty="0" err="1"/>
              <a:t>tirar</a:t>
            </a:r>
            <a:r>
              <a:rPr lang="en-US" b="1" dirty="0"/>
              <a:t> </a:t>
            </a:r>
            <a:r>
              <a:rPr lang="en-US" b="1" dirty="0" err="1"/>
              <a:t>conclusões</a:t>
            </a:r>
            <a:r>
              <a:rPr lang="en-US" b="1" dirty="0"/>
              <a:t> </a:t>
            </a:r>
            <a:r>
              <a:rPr lang="en-US" b="1" dirty="0" err="1"/>
              <a:t>sobre</a:t>
            </a:r>
            <a:r>
              <a:rPr lang="en-US" b="1" dirty="0"/>
              <a:t> </a:t>
            </a:r>
            <a:r>
              <a:rPr lang="en-US" b="1" dirty="0" err="1"/>
              <a:t>uma</a:t>
            </a:r>
            <a:r>
              <a:rPr lang="en-US" b="1" dirty="0"/>
              <a:t> </a:t>
            </a:r>
            <a:r>
              <a:rPr lang="en-US" b="1" dirty="0" err="1"/>
              <a:t>população</a:t>
            </a:r>
            <a:r>
              <a:rPr lang="en-US" b="1" dirty="0"/>
              <a:t> a </a:t>
            </a:r>
            <a:r>
              <a:rPr lang="en-US" b="1" dirty="0" err="1"/>
              <a:t>partir</a:t>
            </a:r>
            <a:r>
              <a:rPr lang="en-US" b="1" dirty="0"/>
              <a:t> de </a:t>
            </a:r>
            <a:r>
              <a:rPr lang="en-US" b="1" dirty="0" err="1"/>
              <a:t>uma</a:t>
            </a:r>
            <a:r>
              <a:rPr lang="en-US" b="1" dirty="0"/>
              <a:t> </a:t>
            </a:r>
            <a:r>
              <a:rPr lang="en-US" b="1" dirty="0" err="1"/>
              <a:t>amostra</a:t>
            </a:r>
            <a:r>
              <a:rPr lang="en-US" b="1" dirty="0"/>
              <a:t>. A ferramenta </a:t>
            </a:r>
            <a:r>
              <a:rPr lang="en-US" b="1" dirty="0" err="1"/>
              <a:t>básica</a:t>
            </a:r>
            <a:r>
              <a:rPr lang="en-US" b="1" dirty="0"/>
              <a:t> no </a:t>
            </a:r>
            <a:r>
              <a:rPr lang="en-US" b="1" dirty="0" err="1"/>
              <a:t>estudo</a:t>
            </a:r>
            <a:r>
              <a:rPr lang="en-US" b="1" dirty="0"/>
              <a:t> da </a:t>
            </a:r>
            <a:r>
              <a:rPr lang="en-US" b="1" dirty="0" err="1"/>
              <a:t>estatística</a:t>
            </a:r>
            <a:r>
              <a:rPr lang="en-US" b="1" dirty="0"/>
              <a:t> </a:t>
            </a:r>
            <a:r>
              <a:rPr lang="en-US" b="1" dirty="0" err="1"/>
              <a:t>inferencial</a:t>
            </a:r>
            <a:r>
              <a:rPr lang="en-US" b="1" dirty="0"/>
              <a:t> é a </a:t>
            </a:r>
            <a:r>
              <a:rPr lang="en-US" b="1" dirty="0" err="1"/>
              <a:t>probabilidade</a:t>
            </a:r>
            <a:r>
              <a:rPr lang="en-US" b="1" dirty="0"/>
              <a:t>.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A6EB603-1F16-4227-A9D3-26C71693F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3024" y="6172200"/>
            <a:ext cx="4204988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Pedro Luiz Santos Serra - Prof. Dr.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8D29C75-F0A9-4A46-BEA3-A64835757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12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6C71778-3DDA-4748-AEBB-2A4B75016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A1F5C7D-5183-424E-BD72-BBFC59C5A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48F76E-D8DE-4826-901B-4E409024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AE84420-E672-4A16-8384-42BDDC4A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44D91EB-FA8D-4FD3-88F8-053F9962B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56B711F-46BD-4789-926C-CF2F01F71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7221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0B65EC2C-5E72-45C4-9792-4143706AA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5E1E7E7-BD90-4047-A7B2-97B36594F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5775" y="519375"/>
            <a:ext cx="6472954" cy="84560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 dirty="0"/>
              <a:t>ESTATÍSTICA E PROBABILIDADE:</a:t>
            </a:r>
            <a:br>
              <a:rPr lang="en-US" sz="3200" dirty="0"/>
            </a:br>
            <a:r>
              <a:rPr lang="en-US" sz="3200" b="1" dirty="0">
                <a:solidFill>
                  <a:srgbClr val="C00000"/>
                </a:solidFill>
              </a:rPr>
              <a:t>DEFINIÇÕES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F4C450-B1AF-4125-97D3-6A8FB5B88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547" r="1" b="23548"/>
          <a:stretch/>
        </p:blipFill>
        <p:spPr>
          <a:xfrm>
            <a:off x="679115" y="305892"/>
            <a:ext cx="3152439" cy="1113266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8D29C75-F0A9-4A46-BEA3-A64835757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13</a:t>
            </a:fld>
            <a:endParaRPr lang="en-US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073B6DB-4B88-4BCD-97DE-9DD16B88A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346E4CB1-2A79-49F6-8FDD-74161D0D1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8AF7F103-B34D-460F-A43A-1A0953D57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A6EF948-AE5B-4AFD-9071-4553E2EA5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A008A68-D48C-4C79-AC7D-65C0D47EA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D2F0D54-7F2F-45FC-BA8B-BE63A7DA4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Espaço Reservado para Rodapé 13">
            <a:extLst>
              <a:ext uri="{FF2B5EF4-FFF2-40B4-BE49-F238E27FC236}">
                <a16:creationId xmlns:a16="http://schemas.microsoft.com/office/drawing/2014/main" id="{91DCD780-15B3-4424-9A78-F82640674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Pedro Luiz Santos Serra - Prof. Dr.</a:t>
            </a:r>
            <a:endParaRPr lang="en-US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6D83523-3698-4BCE-8A68-F4958F8EC167}"/>
              </a:ext>
            </a:extLst>
          </p:cNvPr>
          <p:cNvSpPr txBox="1"/>
          <p:nvPr/>
        </p:nvSpPr>
        <p:spPr>
          <a:xfrm>
            <a:off x="385770" y="1896225"/>
            <a:ext cx="1111967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err="1"/>
              <a:t>Estatística</a:t>
            </a:r>
            <a:r>
              <a:rPr lang="en-US" sz="2000" b="1" dirty="0"/>
              <a:t> </a:t>
            </a:r>
            <a:r>
              <a:rPr lang="en-US" sz="2000" b="1" dirty="0" err="1"/>
              <a:t>descritiva</a:t>
            </a:r>
            <a:r>
              <a:rPr lang="en-US" sz="2000" b="1" dirty="0"/>
              <a:t> e </a:t>
            </a:r>
            <a:r>
              <a:rPr lang="en-US" sz="2000" b="1" dirty="0" err="1"/>
              <a:t>estatística</a:t>
            </a:r>
            <a:r>
              <a:rPr lang="en-US" sz="2000" b="1" dirty="0"/>
              <a:t> </a:t>
            </a:r>
            <a:r>
              <a:rPr lang="en-US" sz="2000" b="1" dirty="0" err="1"/>
              <a:t>inferencial</a:t>
            </a:r>
            <a:r>
              <a:rPr lang="en-US" sz="2000" b="1" dirty="0"/>
              <a:t> – </a:t>
            </a:r>
            <a:r>
              <a:rPr lang="en-US" sz="2000" b="1" dirty="0" err="1"/>
              <a:t>Exemplos</a:t>
            </a:r>
            <a:endParaRPr lang="en-US" sz="2000" b="1" dirty="0"/>
          </a:p>
          <a:p>
            <a:pPr algn="just"/>
            <a:endParaRPr lang="en-US" sz="20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Uma </a:t>
            </a:r>
            <a:r>
              <a:rPr lang="en-US" sz="2000" b="1" dirty="0" err="1">
                <a:solidFill>
                  <a:schemeClr val="bg1"/>
                </a:solidFill>
              </a:rPr>
              <a:t>amostra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grande</a:t>
            </a:r>
            <a:r>
              <a:rPr lang="en-US" sz="2000" b="1" dirty="0">
                <a:solidFill>
                  <a:schemeClr val="bg1"/>
                </a:solidFill>
              </a:rPr>
              <a:t> de </a:t>
            </a:r>
            <a:r>
              <a:rPr lang="en-US" sz="2000" b="1" dirty="0" err="1">
                <a:solidFill>
                  <a:schemeClr val="bg1"/>
                </a:solidFill>
              </a:rPr>
              <a:t>homens</a:t>
            </a:r>
            <a:r>
              <a:rPr lang="en-US" sz="2000" b="1" dirty="0">
                <a:solidFill>
                  <a:schemeClr val="bg1"/>
                </a:solidFill>
              </a:rPr>
              <a:t> com 48 </a:t>
            </a:r>
            <a:r>
              <a:rPr lang="en-US" sz="2000" b="1" dirty="0" err="1">
                <a:solidFill>
                  <a:schemeClr val="bg1"/>
                </a:solidFill>
              </a:rPr>
              <a:t>anos</a:t>
            </a:r>
            <a:r>
              <a:rPr lang="en-US" sz="2000" b="1" dirty="0">
                <a:solidFill>
                  <a:schemeClr val="bg1"/>
                </a:solidFill>
              </a:rPr>
              <a:t> de </a:t>
            </a:r>
            <a:r>
              <a:rPr lang="en-US" sz="2000" b="1" dirty="0" err="1">
                <a:solidFill>
                  <a:schemeClr val="bg1"/>
                </a:solidFill>
              </a:rPr>
              <a:t>idade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foi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estudada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durante</a:t>
            </a:r>
            <a:r>
              <a:rPr lang="en-US" sz="2000" b="1" dirty="0">
                <a:solidFill>
                  <a:schemeClr val="bg1"/>
                </a:solidFill>
              </a:rPr>
              <a:t> 18 </a:t>
            </a:r>
            <a:r>
              <a:rPr lang="en-US" sz="2000" b="1" dirty="0" err="1">
                <a:solidFill>
                  <a:schemeClr val="bg1"/>
                </a:solidFill>
              </a:rPr>
              <a:t>anos</a:t>
            </a:r>
            <a:r>
              <a:rPr lang="en-US" sz="2000" b="1" dirty="0">
                <a:solidFill>
                  <a:schemeClr val="bg1"/>
                </a:solidFill>
              </a:rPr>
              <a:t>. Entre 60% e 70% dos </a:t>
            </a:r>
            <a:r>
              <a:rPr lang="en-US" sz="2000" b="1" dirty="0" err="1">
                <a:solidFill>
                  <a:schemeClr val="bg1"/>
                </a:solidFill>
              </a:rPr>
              <a:t>homens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solteiros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estavam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vivos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aos</a:t>
            </a:r>
            <a:r>
              <a:rPr lang="en-US" sz="2000" b="1" dirty="0">
                <a:solidFill>
                  <a:schemeClr val="bg1"/>
                </a:solidFill>
              </a:rPr>
              <a:t> 65 </a:t>
            </a:r>
            <a:r>
              <a:rPr lang="en-US" sz="2000" b="1" dirty="0" err="1">
                <a:solidFill>
                  <a:schemeClr val="bg1"/>
                </a:solidFill>
              </a:rPr>
              <a:t>anos</a:t>
            </a:r>
            <a:r>
              <a:rPr lang="en-US" sz="2000" b="1" dirty="0">
                <a:solidFill>
                  <a:schemeClr val="bg1"/>
                </a:solidFill>
              </a:rPr>
              <a:t> de </a:t>
            </a:r>
            <a:r>
              <a:rPr lang="en-US" sz="2000" b="1" dirty="0" err="1">
                <a:solidFill>
                  <a:schemeClr val="bg1"/>
                </a:solidFill>
              </a:rPr>
              <a:t>idade</a:t>
            </a:r>
            <a:r>
              <a:rPr lang="en-US" sz="2000" b="1" dirty="0">
                <a:solidFill>
                  <a:schemeClr val="bg1"/>
                </a:solidFill>
              </a:rPr>
              <a:t>. Entre </a:t>
            </a:r>
            <a:r>
              <a:rPr lang="en-US" sz="2000" b="1" dirty="0" err="1">
                <a:solidFill>
                  <a:schemeClr val="bg1"/>
                </a:solidFill>
              </a:rPr>
              <a:t>os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homens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casados</a:t>
            </a:r>
            <a:r>
              <a:rPr lang="en-US" sz="2000" b="1" dirty="0">
                <a:solidFill>
                  <a:schemeClr val="bg1"/>
                </a:solidFill>
              </a:rPr>
              <a:t>, 90 % </a:t>
            </a:r>
            <a:r>
              <a:rPr lang="en-US" sz="2000" b="1" dirty="0" err="1">
                <a:solidFill>
                  <a:schemeClr val="bg1"/>
                </a:solidFill>
              </a:rPr>
              <a:t>estavam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vivos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aos</a:t>
            </a:r>
            <a:r>
              <a:rPr lang="en-US" sz="2000" b="1" dirty="0">
                <a:solidFill>
                  <a:schemeClr val="bg1"/>
                </a:solidFill>
              </a:rPr>
              <a:t> 65 </a:t>
            </a:r>
            <a:r>
              <a:rPr lang="en-US" sz="2000" b="1" dirty="0" err="1">
                <a:solidFill>
                  <a:schemeClr val="bg1"/>
                </a:solidFill>
              </a:rPr>
              <a:t>anos</a:t>
            </a:r>
            <a:r>
              <a:rPr lang="en-US" sz="2000" b="1" dirty="0">
                <a:solidFill>
                  <a:schemeClr val="bg1"/>
                </a:solidFill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C0000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è"/>
            </a:pPr>
            <a:r>
              <a:rPr lang="en-US" sz="2000" b="1" dirty="0">
                <a:solidFill>
                  <a:schemeClr val="tx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A </a:t>
            </a:r>
            <a:r>
              <a:rPr lang="en-US" sz="2000" b="1" dirty="0" err="1">
                <a:solidFill>
                  <a:schemeClr val="tx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estatística</a:t>
            </a:r>
            <a:r>
              <a:rPr lang="en-US" sz="2000" b="1" dirty="0">
                <a:solidFill>
                  <a:schemeClr val="tx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chemeClr val="tx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descritiva</a:t>
            </a:r>
            <a:r>
              <a:rPr lang="en-US" sz="2000" b="1" dirty="0">
                <a:solidFill>
                  <a:schemeClr val="tx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chemeClr val="tx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inclui</a:t>
            </a:r>
            <a:r>
              <a:rPr lang="en-US" sz="2000" b="1" dirty="0">
                <a:solidFill>
                  <a:schemeClr val="tx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chemeClr val="tx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afirmações</a:t>
            </a:r>
            <a:r>
              <a:rPr lang="en-US" sz="2000" b="1" dirty="0">
                <a:solidFill>
                  <a:schemeClr val="tx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chemeClr val="tx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como</a:t>
            </a:r>
            <a:r>
              <a:rPr lang="en-US" sz="2000" b="1" dirty="0">
                <a:solidFill>
                  <a:schemeClr val="tx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: “entre 60% e 70% dos </a:t>
            </a:r>
            <a:r>
              <a:rPr lang="en-US" sz="2000" b="1" dirty="0" err="1">
                <a:solidFill>
                  <a:schemeClr val="tx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homens</a:t>
            </a:r>
            <a:r>
              <a:rPr lang="en-US" sz="2000" b="1" dirty="0">
                <a:solidFill>
                  <a:schemeClr val="tx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 	</a:t>
            </a:r>
            <a:r>
              <a:rPr lang="en-US" sz="2000" b="1" dirty="0" err="1">
                <a:solidFill>
                  <a:schemeClr val="tx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solteiros</a:t>
            </a:r>
            <a:r>
              <a:rPr lang="en-US" sz="2000" b="1" dirty="0">
                <a:solidFill>
                  <a:schemeClr val="tx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chemeClr val="tx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estavam</a:t>
            </a:r>
            <a:r>
              <a:rPr lang="en-US" sz="2000" b="1" dirty="0">
                <a:solidFill>
                  <a:schemeClr val="tx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chemeClr val="tx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vivos</a:t>
            </a:r>
            <a:r>
              <a:rPr lang="en-US" sz="2000" b="1" dirty="0">
                <a:solidFill>
                  <a:schemeClr val="tx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chemeClr val="tx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aos</a:t>
            </a:r>
            <a:r>
              <a:rPr lang="en-US" sz="2000" b="1" dirty="0">
                <a:solidFill>
                  <a:schemeClr val="tx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 65 </a:t>
            </a:r>
            <a:r>
              <a:rPr lang="en-US" sz="2000" b="1" dirty="0" err="1">
                <a:solidFill>
                  <a:schemeClr val="tx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anos</a:t>
            </a:r>
            <a:r>
              <a:rPr lang="en-US" sz="2000" b="1" dirty="0">
                <a:solidFill>
                  <a:schemeClr val="tx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 de </a:t>
            </a:r>
            <a:r>
              <a:rPr lang="en-US" sz="2000" b="1" dirty="0" err="1">
                <a:solidFill>
                  <a:schemeClr val="tx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idade</a:t>
            </a:r>
            <a:r>
              <a:rPr lang="en-US" sz="2000" b="1" dirty="0">
                <a:solidFill>
                  <a:schemeClr val="tx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” e “entre </a:t>
            </a:r>
            <a:r>
              <a:rPr lang="en-US" sz="2000" b="1" dirty="0" err="1">
                <a:solidFill>
                  <a:schemeClr val="tx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os</a:t>
            </a:r>
            <a:r>
              <a:rPr lang="en-US" sz="2000" b="1" dirty="0">
                <a:solidFill>
                  <a:schemeClr val="tx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chemeClr val="tx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homens</a:t>
            </a:r>
            <a:r>
              <a:rPr lang="en-US" sz="2000" b="1" dirty="0">
                <a:solidFill>
                  <a:schemeClr val="tx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chemeClr val="tx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casados</a:t>
            </a:r>
            <a:r>
              <a:rPr lang="en-US" sz="2000" b="1" dirty="0">
                <a:solidFill>
                  <a:schemeClr val="tx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, 90% 	</a:t>
            </a:r>
            <a:r>
              <a:rPr lang="en-US" sz="2000" b="1" dirty="0" err="1">
                <a:solidFill>
                  <a:schemeClr val="tx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estavam</a:t>
            </a:r>
            <a:r>
              <a:rPr lang="en-US" sz="2000" b="1" dirty="0">
                <a:solidFill>
                  <a:schemeClr val="tx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chemeClr val="tx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vivos</a:t>
            </a:r>
            <a:r>
              <a:rPr lang="en-US" sz="2000" b="1" dirty="0">
                <a:solidFill>
                  <a:schemeClr val="tx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chemeClr val="tx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aos</a:t>
            </a:r>
            <a:r>
              <a:rPr lang="en-US" sz="2000" b="1" dirty="0">
                <a:solidFill>
                  <a:schemeClr val="tx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 65 </a:t>
            </a:r>
            <a:r>
              <a:rPr lang="en-US" sz="2000" b="1" dirty="0" err="1">
                <a:solidFill>
                  <a:schemeClr val="tx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anos</a:t>
            </a:r>
            <a:r>
              <a:rPr lang="en-US" sz="2000" b="1" dirty="0">
                <a:solidFill>
                  <a:schemeClr val="tx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”.</a:t>
            </a:r>
          </a:p>
          <a:p>
            <a:pPr marL="342900" indent="-342900" algn="just">
              <a:buFont typeface="Wingdings" panose="05000000000000000000" pitchFamily="2" charset="2"/>
              <a:buChar char="è"/>
            </a:pPr>
            <a:endParaRPr lang="en-US" sz="2000" b="1" dirty="0">
              <a:solidFill>
                <a:schemeClr val="bg2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marL="342900" indent="-342900" algn="just">
              <a:buFont typeface="Wingdings" panose="05000000000000000000" pitchFamily="2" charset="2"/>
              <a:buChar char="è"/>
            </a:pPr>
            <a:r>
              <a: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A </a:t>
            </a:r>
            <a:r>
              <a:rPr lang="en-US" sz="2000" b="1" dirty="0" err="1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estatística</a:t>
            </a:r>
            <a:r>
              <a: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inferencial</a:t>
            </a:r>
            <a:r>
              <a: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extrai</a:t>
            </a:r>
            <a:r>
              <a: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afirmações</a:t>
            </a:r>
            <a:r>
              <a: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 (</a:t>
            </a:r>
            <a:r>
              <a:rPr lang="en-US" sz="2000" b="1" dirty="0" err="1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ou</a:t>
            </a:r>
            <a:r>
              <a: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inferências</a:t>
            </a:r>
            <a:r>
              <a: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) a </a:t>
            </a:r>
            <a:r>
              <a:rPr lang="en-US" sz="2000" b="1" dirty="0" err="1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partir</a:t>
            </a:r>
            <a:r>
              <a: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 dessas </a:t>
            </a:r>
            <a:r>
              <a:rPr lang="en-US" sz="2000" b="1" dirty="0" err="1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informações</a:t>
            </a:r>
            <a:r>
              <a: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, por </a:t>
            </a:r>
            <a:r>
              <a:rPr lang="en-US" sz="2000" b="1" dirty="0" err="1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exemplo</a:t>
            </a:r>
            <a:r>
              <a: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: O </a:t>
            </a:r>
            <a:r>
              <a:rPr lang="en-US" sz="2000" b="1" dirty="0" err="1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fato</a:t>
            </a:r>
            <a:r>
              <a: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 de ser </a:t>
            </a:r>
            <a:r>
              <a:rPr lang="en-US" sz="2000" b="1" dirty="0" err="1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casado</a:t>
            </a:r>
            <a:r>
              <a: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está</a:t>
            </a:r>
            <a:r>
              <a: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associado</a:t>
            </a:r>
            <a:r>
              <a: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 com </a:t>
            </a:r>
            <a:r>
              <a:rPr lang="en-US" sz="2000" b="1" dirty="0" err="1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uma</a:t>
            </a:r>
            <a:r>
              <a: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vida</a:t>
            </a:r>
            <a:r>
              <a: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mais</a:t>
            </a:r>
            <a:r>
              <a: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 longa para </a:t>
            </a:r>
            <a:r>
              <a:rPr lang="en-US" sz="2000" b="1" dirty="0" err="1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os</a:t>
            </a:r>
            <a:r>
              <a: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homens</a:t>
            </a:r>
            <a:r>
              <a: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.</a:t>
            </a:r>
            <a:endParaRPr lang="en-US" sz="20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72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0B65EC2C-5E72-45C4-9792-4143706AA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5E1E7E7-BD90-4047-A7B2-97B36594F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5775" y="519375"/>
            <a:ext cx="6472954" cy="84560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 dirty="0"/>
              <a:t>ESTATÍSTICA E PROBABILIDADE:</a:t>
            </a:r>
            <a:br>
              <a:rPr lang="en-US" sz="3200" dirty="0"/>
            </a:br>
            <a:r>
              <a:rPr lang="en-US" sz="3200" b="1" dirty="0">
                <a:solidFill>
                  <a:srgbClr val="C00000"/>
                </a:solidFill>
              </a:rPr>
              <a:t>DEFINIÇÕES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F4C450-B1AF-4125-97D3-6A8FB5B88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547" r="1" b="23548"/>
          <a:stretch/>
        </p:blipFill>
        <p:spPr>
          <a:xfrm>
            <a:off x="679115" y="305892"/>
            <a:ext cx="3152439" cy="1113266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8D29C75-F0A9-4A46-BEA3-A64835757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14</a:t>
            </a:fld>
            <a:endParaRPr lang="en-US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073B6DB-4B88-4BCD-97DE-9DD16B88A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346E4CB1-2A79-49F6-8FDD-74161D0D1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8AF7F103-B34D-460F-A43A-1A0953D57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A6EF948-AE5B-4AFD-9071-4553E2EA5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A008A68-D48C-4C79-AC7D-65C0D47EA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D2F0D54-7F2F-45FC-BA8B-BE63A7DA4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Espaço Reservado para Rodapé 13">
            <a:extLst>
              <a:ext uri="{FF2B5EF4-FFF2-40B4-BE49-F238E27FC236}">
                <a16:creationId xmlns:a16="http://schemas.microsoft.com/office/drawing/2014/main" id="{91DCD780-15B3-4424-9A78-F82640674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Pedro Luiz Santos Serra - Prof. Dr.</a:t>
            </a:r>
            <a:endParaRPr lang="en-US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6D83523-3698-4BCE-8A68-F4958F8EC167}"/>
              </a:ext>
            </a:extLst>
          </p:cNvPr>
          <p:cNvSpPr txBox="1"/>
          <p:nvPr/>
        </p:nvSpPr>
        <p:spPr>
          <a:xfrm>
            <a:off x="385770" y="1896225"/>
            <a:ext cx="1111967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err="1"/>
              <a:t>Estatística</a:t>
            </a:r>
            <a:r>
              <a:rPr lang="en-US" sz="2000" b="1" dirty="0"/>
              <a:t> </a:t>
            </a:r>
            <a:r>
              <a:rPr lang="en-US" sz="2000" b="1" dirty="0" err="1"/>
              <a:t>descritiva</a:t>
            </a:r>
            <a:r>
              <a:rPr lang="en-US" sz="2000" b="1" dirty="0"/>
              <a:t> e </a:t>
            </a:r>
            <a:r>
              <a:rPr lang="en-US" sz="2000" b="1" dirty="0" err="1"/>
              <a:t>estatística</a:t>
            </a:r>
            <a:r>
              <a:rPr lang="en-US" sz="2000" b="1" dirty="0"/>
              <a:t> </a:t>
            </a:r>
            <a:r>
              <a:rPr lang="en-US" sz="2000" b="1" dirty="0" err="1"/>
              <a:t>inferencial</a:t>
            </a:r>
            <a:r>
              <a:rPr lang="en-US" sz="2000" b="1" dirty="0"/>
              <a:t> – </a:t>
            </a:r>
            <a:r>
              <a:rPr lang="en-US" sz="2000" b="1" dirty="0" err="1"/>
              <a:t>Exemplos</a:t>
            </a:r>
            <a:endParaRPr lang="en-US" sz="2000" b="1" dirty="0"/>
          </a:p>
          <a:p>
            <a:pPr algn="just"/>
            <a:endParaRPr lang="en-US" sz="20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Um </a:t>
            </a:r>
            <a:r>
              <a:rPr lang="en-US" sz="2000" b="1" dirty="0" err="1">
                <a:solidFill>
                  <a:schemeClr val="bg1"/>
                </a:solidFill>
              </a:rPr>
              <a:t>levantamento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realizado</a:t>
            </a:r>
            <a:r>
              <a:rPr lang="en-US" sz="2000" b="1" dirty="0">
                <a:solidFill>
                  <a:schemeClr val="bg1"/>
                </a:solidFill>
              </a:rPr>
              <a:t> com 1017 </a:t>
            </a:r>
            <a:r>
              <a:rPr lang="en-US" sz="2000" b="1" dirty="0" err="1">
                <a:solidFill>
                  <a:schemeClr val="bg1"/>
                </a:solidFill>
              </a:rPr>
              <a:t>homens</a:t>
            </a:r>
            <a:r>
              <a:rPr lang="en-US" sz="2000" b="1" dirty="0">
                <a:solidFill>
                  <a:schemeClr val="bg1"/>
                </a:solidFill>
              </a:rPr>
              <a:t> e </a:t>
            </a:r>
            <a:r>
              <a:rPr lang="en-US" sz="2000" b="1" dirty="0" err="1">
                <a:solidFill>
                  <a:schemeClr val="bg1"/>
                </a:solidFill>
              </a:rPr>
              <a:t>mulheres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pelo</a:t>
            </a:r>
            <a:r>
              <a:rPr lang="en-US" sz="2000" b="1" dirty="0">
                <a:solidFill>
                  <a:schemeClr val="bg1"/>
                </a:solidFill>
              </a:rPr>
              <a:t> Opinion Research Corporation International </a:t>
            </a:r>
            <a:r>
              <a:rPr lang="en-US" sz="2000" b="1" dirty="0" err="1">
                <a:solidFill>
                  <a:schemeClr val="bg1"/>
                </a:solidFill>
              </a:rPr>
              <a:t>descobriu</a:t>
            </a:r>
            <a:r>
              <a:rPr lang="en-US" sz="2000" b="1" dirty="0">
                <a:solidFill>
                  <a:schemeClr val="bg1"/>
                </a:solidFill>
              </a:rPr>
              <a:t> que 76% das </a:t>
            </a:r>
            <a:r>
              <a:rPr lang="en-US" sz="2000" b="1" dirty="0" err="1">
                <a:solidFill>
                  <a:schemeClr val="bg1"/>
                </a:solidFill>
              </a:rPr>
              <a:t>mulheres</a:t>
            </a:r>
            <a:r>
              <a:rPr lang="en-US" sz="2000" b="1" dirty="0">
                <a:solidFill>
                  <a:schemeClr val="bg1"/>
                </a:solidFill>
              </a:rPr>
              <a:t> e 60% dos </a:t>
            </a:r>
            <a:r>
              <a:rPr lang="en-US" sz="2000" b="1" dirty="0" err="1">
                <a:solidFill>
                  <a:schemeClr val="bg1"/>
                </a:solidFill>
              </a:rPr>
              <a:t>homens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haviam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feito</a:t>
            </a:r>
            <a:r>
              <a:rPr lang="en-US" sz="2000" b="1" dirty="0">
                <a:solidFill>
                  <a:schemeClr val="bg1"/>
                </a:solidFill>
              </a:rPr>
              <a:t> um </a:t>
            </a:r>
            <a:r>
              <a:rPr lang="en-US" sz="2000" b="1" dirty="0" err="1">
                <a:solidFill>
                  <a:schemeClr val="bg1"/>
                </a:solidFill>
              </a:rPr>
              <a:t>exame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físico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durante</a:t>
            </a:r>
            <a:r>
              <a:rPr lang="en-US" sz="2000" b="1" dirty="0">
                <a:solidFill>
                  <a:schemeClr val="bg1"/>
                </a:solidFill>
              </a:rPr>
              <a:t> o </a:t>
            </a:r>
            <a:r>
              <a:rPr lang="en-US" sz="2000" b="1" dirty="0" err="1">
                <a:solidFill>
                  <a:schemeClr val="bg1"/>
                </a:solidFill>
              </a:rPr>
              <a:t>ano</a:t>
            </a:r>
            <a:r>
              <a:rPr lang="en-US" sz="2000" b="1" dirty="0">
                <a:solidFill>
                  <a:schemeClr val="bg1"/>
                </a:solidFill>
              </a:rPr>
              <a:t> anterior. (Fonte: Men’s Health)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C0000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è"/>
            </a:pPr>
            <a:r>
              <a:rPr lang="en-US" sz="2000" b="1" dirty="0">
                <a:solidFill>
                  <a:schemeClr val="tx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Sob o </a:t>
            </a:r>
            <a:r>
              <a:rPr lang="en-US" sz="2000" b="1" dirty="0" err="1">
                <a:solidFill>
                  <a:schemeClr val="tx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aspecto</a:t>
            </a:r>
            <a:r>
              <a:rPr lang="en-US" sz="2000" b="1" dirty="0">
                <a:solidFill>
                  <a:schemeClr val="tx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chemeClr val="tx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descritivo</a:t>
            </a:r>
            <a:r>
              <a:rPr lang="en-US" sz="2000" b="1" dirty="0">
                <a:solidFill>
                  <a:schemeClr val="tx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chemeClr val="tx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está</a:t>
            </a:r>
            <a:r>
              <a:rPr lang="en-US" sz="2000" b="1" dirty="0">
                <a:solidFill>
                  <a:schemeClr val="tx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 a </a:t>
            </a:r>
            <a:r>
              <a:rPr lang="en-US" sz="2000" b="1" dirty="0" err="1">
                <a:solidFill>
                  <a:schemeClr val="tx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afirmação</a:t>
            </a:r>
            <a:r>
              <a:rPr lang="en-US" sz="2000" b="1" dirty="0">
                <a:solidFill>
                  <a:schemeClr val="tx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 de que “76% das </a:t>
            </a:r>
            <a:r>
              <a:rPr lang="en-US" sz="2000" b="1" dirty="0" err="1">
                <a:solidFill>
                  <a:schemeClr val="tx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mulheres</a:t>
            </a:r>
            <a:r>
              <a:rPr lang="en-US" sz="2000" b="1" dirty="0">
                <a:solidFill>
                  <a:schemeClr val="tx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 e 60% dos </a:t>
            </a:r>
            <a:r>
              <a:rPr lang="en-US" sz="2000" b="1" dirty="0" err="1">
                <a:solidFill>
                  <a:schemeClr val="tx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homens</a:t>
            </a:r>
            <a:r>
              <a:rPr lang="en-US" sz="2000" b="1" dirty="0">
                <a:solidFill>
                  <a:schemeClr val="tx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chemeClr val="tx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haviam</a:t>
            </a:r>
            <a:r>
              <a:rPr lang="en-US" sz="2000" b="1" dirty="0">
                <a:solidFill>
                  <a:schemeClr val="tx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chemeClr val="tx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feito</a:t>
            </a:r>
            <a:r>
              <a:rPr lang="en-US" sz="2000" b="1" dirty="0">
                <a:solidFill>
                  <a:schemeClr val="tx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 um </a:t>
            </a:r>
            <a:r>
              <a:rPr lang="en-US" sz="2000" b="1" dirty="0" err="1">
                <a:solidFill>
                  <a:schemeClr val="tx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exame</a:t>
            </a:r>
            <a:r>
              <a:rPr lang="en-US" sz="2000" b="1" dirty="0">
                <a:solidFill>
                  <a:schemeClr val="tx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chemeClr val="tx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físico</a:t>
            </a:r>
            <a:r>
              <a:rPr lang="en-US" sz="2000" b="1" dirty="0">
                <a:solidFill>
                  <a:schemeClr val="tx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chemeClr val="tx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durante</a:t>
            </a:r>
            <a:r>
              <a:rPr lang="en-US" sz="2000" b="1" dirty="0">
                <a:solidFill>
                  <a:schemeClr val="tx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 o </a:t>
            </a:r>
            <a:r>
              <a:rPr lang="en-US" sz="2000" b="1" dirty="0" err="1">
                <a:solidFill>
                  <a:schemeClr val="tx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ano</a:t>
            </a:r>
            <a:r>
              <a:rPr lang="en-US" sz="2000" b="1" dirty="0">
                <a:solidFill>
                  <a:schemeClr val="tx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 anterior”.</a:t>
            </a:r>
          </a:p>
          <a:p>
            <a:pPr marL="342900" indent="-342900" algn="just">
              <a:buFont typeface="Wingdings" panose="05000000000000000000" pitchFamily="2" charset="2"/>
              <a:buChar char="è"/>
            </a:pPr>
            <a:endParaRPr lang="en-US" sz="2000" b="1" dirty="0">
              <a:solidFill>
                <a:schemeClr val="bg2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marL="342900" indent="-342900" algn="just">
              <a:buFont typeface="Wingdings" panose="05000000000000000000" pitchFamily="2" charset="2"/>
              <a:buChar char="è"/>
            </a:pPr>
            <a:r>
              <a: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A </a:t>
            </a:r>
            <a:r>
              <a:rPr lang="en-US" sz="2000" b="1" dirty="0" err="1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partir</a:t>
            </a:r>
            <a:r>
              <a: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 da </a:t>
            </a:r>
            <a:r>
              <a:rPr lang="en-US" sz="2000" b="1" dirty="0" err="1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descrição</a:t>
            </a:r>
            <a:r>
              <a: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, </a:t>
            </a:r>
            <a:r>
              <a:rPr lang="en-US" sz="2000" b="1" dirty="0" err="1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pode</a:t>
            </a:r>
            <a:r>
              <a: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-se </a:t>
            </a:r>
            <a:r>
              <a:rPr lang="en-US" sz="2000" b="1" dirty="0" err="1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concluir</a:t>
            </a:r>
            <a:r>
              <a: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: </a:t>
            </a:r>
            <a:r>
              <a:rPr lang="en-US" sz="2000" b="1" dirty="0" err="1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Proporcionalmente</a:t>
            </a:r>
            <a:r>
              <a: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 as </a:t>
            </a:r>
            <a:r>
              <a:rPr lang="en-US" sz="2000" b="1" dirty="0" err="1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mulheres</a:t>
            </a:r>
            <a:r>
              <a: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demonstram</a:t>
            </a:r>
            <a:r>
              <a: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maior</a:t>
            </a:r>
            <a:r>
              <a: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preocupação</a:t>
            </a:r>
            <a:r>
              <a: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 com </a:t>
            </a:r>
            <a:r>
              <a:rPr lang="en-US" sz="2000" b="1" dirty="0" err="1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sua</a:t>
            </a:r>
            <a:r>
              <a: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condição</a:t>
            </a:r>
            <a:r>
              <a: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física</a:t>
            </a:r>
            <a:r>
              <a: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 (</a:t>
            </a:r>
            <a:r>
              <a:rPr lang="en-US" sz="2000" b="1" dirty="0" err="1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ou</a:t>
            </a:r>
            <a:r>
              <a: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saúde</a:t>
            </a:r>
            <a:r>
              <a: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física</a:t>
            </a:r>
            <a:r>
              <a: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).</a:t>
            </a:r>
            <a:endParaRPr lang="en-US" sz="20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30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0B65EC2C-5E72-45C4-9792-4143706AA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5E1E7E7-BD90-4047-A7B2-97B36594F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5775" y="519375"/>
            <a:ext cx="6472954" cy="84560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 dirty="0"/>
              <a:t>ESTATÍSTICA E PROBABILIDADE:</a:t>
            </a:r>
            <a:br>
              <a:rPr lang="en-US" sz="3200" dirty="0"/>
            </a:br>
            <a:r>
              <a:rPr lang="en-US" sz="3200" b="1" dirty="0">
                <a:solidFill>
                  <a:srgbClr val="C00000"/>
                </a:solidFill>
              </a:rPr>
              <a:t>CLASSIFICAÇÃO DE DADOS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F4C450-B1AF-4125-97D3-6A8FB5B88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547" r="1" b="23548"/>
          <a:stretch/>
        </p:blipFill>
        <p:spPr>
          <a:xfrm>
            <a:off x="679115" y="305892"/>
            <a:ext cx="3152439" cy="1113266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8D29C75-F0A9-4A46-BEA3-A64835757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15</a:t>
            </a:fld>
            <a:endParaRPr lang="en-US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073B6DB-4B88-4BCD-97DE-9DD16B88A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346E4CB1-2A79-49F6-8FDD-74161D0D1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8AF7F103-B34D-460F-A43A-1A0953D57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A6EF948-AE5B-4AFD-9071-4553E2EA5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A008A68-D48C-4C79-AC7D-65C0D47EA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D2F0D54-7F2F-45FC-BA8B-BE63A7DA4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AA387474-4A56-4B99-9675-347D14675BF7}"/>
              </a:ext>
            </a:extLst>
          </p:cNvPr>
          <p:cNvSpPr txBox="1"/>
          <p:nvPr/>
        </p:nvSpPr>
        <p:spPr>
          <a:xfrm>
            <a:off x="78581" y="1696610"/>
            <a:ext cx="12034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</a:rPr>
              <a:t>Um conjunto de dados </a:t>
            </a:r>
            <a:r>
              <a:rPr lang="en-US" sz="2400" b="1" dirty="0" err="1">
                <a:solidFill>
                  <a:srgbClr val="C00000"/>
                </a:solidFill>
              </a:rPr>
              <a:t>podem</a:t>
            </a:r>
            <a:r>
              <a:rPr lang="en-US" sz="2400" b="1" dirty="0">
                <a:solidFill>
                  <a:srgbClr val="C00000"/>
                </a:solidFill>
              </a:rPr>
              <a:t> ser </a:t>
            </a:r>
            <a:r>
              <a:rPr lang="en-US" sz="2400" b="1" dirty="0" err="1">
                <a:solidFill>
                  <a:srgbClr val="C00000"/>
                </a:solidFill>
              </a:rPr>
              <a:t>classificados</a:t>
            </a:r>
            <a:r>
              <a:rPr lang="en-US" sz="2400" b="1" dirty="0">
                <a:solidFill>
                  <a:srgbClr val="C00000"/>
                </a:solidFill>
              </a:rPr>
              <a:t> por: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C00000"/>
                </a:solidFill>
              </a:rPr>
              <a:t>Tipos</a:t>
            </a:r>
            <a:endParaRPr lang="en-US" sz="2400" b="1" dirty="0">
              <a:solidFill>
                <a:srgbClr val="C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C00000"/>
                </a:solidFill>
              </a:rPr>
              <a:t>Níveis</a:t>
            </a:r>
            <a:r>
              <a:rPr lang="en-US" sz="2400" b="1" dirty="0">
                <a:solidFill>
                  <a:srgbClr val="C00000"/>
                </a:solidFill>
              </a:rPr>
              <a:t> de </a:t>
            </a:r>
            <a:r>
              <a:rPr lang="en-US" sz="2400" b="1" dirty="0" err="1">
                <a:solidFill>
                  <a:srgbClr val="C00000"/>
                </a:solidFill>
              </a:rPr>
              <a:t>Medidas</a:t>
            </a:r>
            <a:endParaRPr lang="en-US" sz="2400" b="1" dirty="0"/>
          </a:p>
        </p:txBody>
      </p:sp>
      <p:sp>
        <p:nvSpPr>
          <p:cNvPr id="14" name="Espaço Reservado para Rodapé 13">
            <a:extLst>
              <a:ext uri="{FF2B5EF4-FFF2-40B4-BE49-F238E27FC236}">
                <a16:creationId xmlns:a16="http://schemas.microsoft.com/office/drawing/2014/main" id="{91DCD780-15B3-4424-9A78-F82640674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Pedro Luiz Santos Serra - Prof. Dr.</a:t>
            </a:r>
            <a:endParaRPr lang="en-US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6D83523-3698-4BCE-8A68-F4958F8EC167}"/>
              </a:ext>
            </a:extLst>
          </p:cNvPr>
          <p:cNvSpPr txBox="1"/>
          <p:nvPr/>
        </p:nvSpPr>
        <p:spPr>
          <a:xfrm>
            <a:off x="608948" y="3674467"/>
            <a:ext cx="110386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err="1"/>
              <a:t>Tipos</a:t>
            </a:r>
            <a:r>
              <a:rPr lang="en-US" sz="2000" b="1" dirty="0"/>
              <a:t> de dados:</a:t>
            </a:r>
          </a:p>
          <a:p>
            <a:pPr algn="just"/>
            <a:endParaRPr lang="en-US" sz="20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Dados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</a:rPr>
              <a:t>qualitativos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en-US" sz="2000" b="1" dirty="0" err="1"/>
              <a:t>consistem</a:t>
            </a:r>
            <a:r>
              <a:rPr lang="en-US" sz="2000" b="1" dirty="0"/>
              <a:t> </a:t>
            </a:r>
            <a:r>
              <a:rPr lang="en-US" sz="2000" b="1" dirty="0" err="1"/>
              <a:t>em</a:t>
            </a:r>
            <a:r>
              <a:rPr lang="en-US" sz="2000" b="1" dirty="0"/>
              <a:t> </a:t>
            </a:r>
            <a:r>
              <a:rPr lang="en-US" sz="2000" b="1" dirty="0" err="1"/>
              <a:t>atributos</a:t>
            </a:r>
            <a:r>
              <a:rPr lang="en-US" sz="2000" b="1" dirty="0"/>
              <a:t>, </a:t>
            </a:r>
            <a:r>
              <a:rPr lang="en-US" sz="2000" b="1" dirty="0" err="1"/>
              <a:t>classificações</a:t>
            </a:r>
            <a:r>
              <a:rPr lang="en-US" sz="2000" b="1" dirty="0"/>
              <a:t> </a:t>
            </a:r>
            <a:r>
              <a:rPr lang="en-US" sz="2000" b="1" dirty="0" err="1"/>
              <a:t>ou</a:t>
            </a:r>
            <a:r>
              <a:rPr lang="en-US" sz="2000" b="1" dirty="0"/>
              <a:t> </a:t>
            </a:r>
            <a:r>
              <a:rPr lang="en-US" sz="2000" b="1" dirty="0" err="1"/>
              <a:t>registros</a:t>
            </a:r>
            <a:r>
              <a:rPr lang="en-US" sz="2000" b="1" dirty="0"/>
              <a:t> </a:t>
            </a:r>
            <a:r>
              <a:rPr lang="en-US" sz="2000" b="1" dirty="0" err="1"/>
              <a:t>não-numéricos</a:t>
            </a:r>
            <a:endParaRPr lang="en-US" sz="20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Dados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</a:rPr>
              <a:t>quantitativos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en-US" sz="2000" b="1" dirty="0" err="1"/>
              <a:t>consistem</a:t>
            </a:r>
            <a:r>
              <a:rPr lang="en-US" sz="2000" b="1" dirty="0"/>
              <a:t> </a:t>
            </a:r>
            <a:r>
              <a:rPr lang="en-US" sz="2000" b="1" dirty="0" err="1"/>
              <a:t>em</a:t>
            </a:r>
            <a:r>
              <a:rPr lang="en-US" sz="2000" b="1" dirty="0"/>
              <a:t> </a:t>
            </a:r>
            <a:r>
              <a:rPr lang="en-US" sz="2000" b="1" dirty="0" err="1"/>
              <a:t>medidas</a:t>
            </a:r>
            <a:r>
              <a:rPr lang="en-US" sz="2000" b="1" dirty="0"/>
              <a:t> </a:t>
            </a:r>
            <a:r>
              <a:rPr lang="en-US" sz="2000" b="1" dirty="0" err="1"/>
              <a:t>numéricas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71101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0B65EC2C-5E72-45C4-9792-4143706AA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5E1E7E7-BD90-4047-A7B2-97B36594F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5775" y="519375"/>
            <a:ext cx="6472954" cy="84560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 dirty="0"/>
              <a:t>ESTATÍSTICA E PROBABILIDADE:</a:t>
            </a:r>
            <a:br>
              <a:rPr lang="en-US" sz="3200" dirty="0"/>
            </a:br>
            <a:r>
              <a:rPr lang="en-US" sz="3200" b="1" dirty="0">
                <a:solidFill>
                  <a:srgbClr val="C00000"/>
                </a:solidFill>
              </a:rPr>
              <a:t>CLASSIFICAÇÃO DE DADOS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F4C450-B1AF-4125-97D3-6A8FB5B88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547" r="1" b="23548"/>
          <a:stretch/>
        </p:blipFill>
        <p:spPr>
          <a:xfrm>
            <a:off x="679115" y="305892"/>
            <a:ext cx="3152439" cy="1113266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8D29C75-F0A9-4A46-BEA3-A64835757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16</a:t>
            </a:fld>
            <a:endParaRPr lang="en-US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073B6DB-4B88-4BCD-97DE-9DD16B88A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346E4CB1-2A79-49F6-8FDD-74161D0D1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8AF7F103-B34D-460F-A43A-1A0953D57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A6EF948-AE5B-4AFD-9071-4553E2EA5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A008A68-D48C-4C79-AC7D-65C0D47EA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D2F0D54-7F2F-45FC-BA8B-BE63A7DA4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AA387474-4A56-4B99-9675-347D14675BF7}"/>
              </a:ext>
            </a:extLst>
          </p:cNvPr>
          <p:cNvSpPr txBox="1"/>
          <p:nvPr/>
        </p:nvSpPr>
        <p:spPr>
          <a:xfrm>
            <a:off x="852802" y="3131080"/>
            <a:ext cx="3620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C00000"/>
                </a:solidFill>
              </a:rPr>
              <a:t>Exemplo</a:t>
            </a:r>
            <a:endParaRPr lang="en-US" sz="2400" b="1" dirty="0">
              <a:solidFill>
                <a:srgbClr val="C00000"/>
              </a:solidFill>
            </a:endParaRPr>
          </a:p>
          <a:p>
            <a:r>
              <a:rPr lang="en-US" sz="2400" b="1" dirty="0">
                <a:solidFill>
                  <a:srgbClr val="C00000"/>
                </a:solidFill>
              </a:rPr>
              <a:t>	</a:t>
            </a:r>
            <a:r>
              <a:rPr lang="en-US" sz="2400" b="1" dirty="0"/>
              <a:t>Dados </a:t>
            </a:r>
            <a:r>
              <a:rPr lang="en-US" sz="2400" b="1" dirty="0" err="1"/>
              <a:t>qualitativos</a:t>
            </a:r>
            <a:endParaRPr lang="en-US" sz="2400" b="1" dirty="0"/>
          </a:p>
        </p:txBody>
      </p:sp>
      <p:sp>
        <p:nvSpPr>
          <p:cNvPr id="14" name="Espaço Reservado para Rodapé 13">
            <a:extLst>
              <a:ext uri="{FF2B5EF4-FFF2-40B4-BE49-F238E27FC236}">
                <a16:creationId xmlns:a16="http://schemas.microsoft.com/office/drawing/2014/main" id="{91DCD780-15B3-4424-9A78-F82640674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Pedro Luiz Santos Serra - Prof. Dr.</a:t>
            </a:r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E2B0C5D-333B-40ED-B85B-8BEC622E4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089" y="2169223"/>
            <a:ext cx="5966517" cy="335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54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0B65EC2C-5E72-45C4-9792-4143706AA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5E1E7E7-BD90-4047-A7B2-97B36594F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5775" y="519375"/>
            <a:ext cx="6472954" cy="84560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 dirty="0"/>
              <a:t>ESTATÍSTICA E PROBABILIDADE:</a:t>
            </a:r>
            <a:br>
              <a:rPr lang="en-US" sz="3200" dirty="0"/>
            </a:br>
            <a:r>
              <a:rPr lang="en-US" sz="3200" b="1" dirty="0">
                <a:solidFill>
                  <a:srgbClr val="C00000"/>
                </a:solidFill>
              </a:rPr>
              <a:t>CLASSIFICAÇÃO DE DADOS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F4C450-B1AF-4125-97D3-6A8FB5B88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547" r="1" b="23548"/>
          <a:stretch/>
        </p:blipFill>
        <p:spPr>
          <a:xfrm>
            <a:off x="679115" y="305892"/>
            <a:ext cx="3152439" cy="1113266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8D29C75-F0A9-4A46-BEA3-A64835757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17</a:t>
            </a:fld>
            <a:endParaRPr lang="en-US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073B6DB-4B88-4BCD-97DE-9DD16B88A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346E4CB1-2A79-49F6-8FDD-74161D0D1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8AF7F103-B34D-460F-A43A-1A0953D57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A6EF948-AE5B-4AFD-9071-4553E2EA5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A008A68-D48C-4C79-AC7D-65C0D47EA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D2F0D54-7F2F-45FC-BA8B-BE63A7DA4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AA387474-4A56-4B99-9675-347D14675BF7}"/>
              </a:ext>
            </a:extLst>
          </p:cNvPr>
          <p:cNvSpPr txBox="1"/>
          <p:nvPr/>
        </p:nvSpPr>
        <p:spPr>
          <a:xfrm>
            <a:off x="852802" y="3131080"/>
            <a:ext cx="3620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C00000"/>
                </a:solidFill>
              </a:rPr>
              <a:t>Exemplo</a:t>
            </a:r>
            <a:endParaRPr lang="en-US" sz="2400" b="1" dirty="0">
              <a:solidFill>
                <a:srgbClr val="C00000"/>
              </a:solidFill>
            </a:endParaRPr>
          </a:p>
          <a:p>
            <a:r>
              <a:rPr lang="en-US" sz="2400" b="1" dirty="0">
                <a:solidFill>
                  <a:srgbClr val="C00000"/>
                </a:solidFill>
              </a:rPr>
              <a:t>	</a:t>
            </a:r>
            <a:r>
              <a:rPr lang="en-US" sz="2400" b="1" dirty="0"/>
              <a:t>Dados </a:t>
            </a:r>
            <a:r>
              <a:rPr lang="en-US" sz="2400" b="1" dirty="0" err="1"/>
              <a:t>quantitativos</a:t>
            </a:r>
            <a:endParaRPr lang="en-US" sz="2400" b="1" dirty="0"/>
          </a:p>
        </p:txBody>
      </p:sp>
      <p:sp>
        <p:nvSpPr>
          <p:cNvPr id="14" name="Espaço Reservado para Rodapé 13">
            <a:extLst>
              <a:ext uri="{FF2B5EF4-FFF2-40B4-BE49-F238E27FC236}">
                <a16:creationId xmlns:a16="http://schemas.microsoft.com/office/drawing/2014/main" id="{91DCD780-15B3-4424-9A78-F82640674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Pedro Luiz Santos Serra - Prof. Dr.</a:t>
            </a:r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43A06A9-01D2-43A8-92F8-68D98DB72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707" y="1641830"/>
            <a:ext cx="682942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79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0B65EC2C-5E72-45C4-9792-4143706AA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5E1E7E7-BD90-4047-A7B2-97B36594F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5775" y="519375"/>
            <a:ext cx="6472954" cy="84560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 dirty="0"/>
              <a:t>ESTATÍSTICA E PROBABILIDADE:</a:t>
            </a:r>
            <a:br>
              <a:rPr lang="en-US" sz="3200" dirty="0"/>
            </a:br>
            <a:r>
              <a:rPr lang="en-US" sz="3200" b="1" dirty="0">
                <a:solidFill>
                  <a:srgbClr val="C00000"/>
                </a:solidFill>
              </a:rPr>
              <a:t>CLASSIFICAÇÃO DE DADOS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F4C450-B1AF-4125-97D3-6A8FB5B88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547" r="1" b="23548"/>
          <a:stretch/>
        </p:blipFill>
        <p:spPr>
          <a:xfrm>
            <a:off x="679115" y="305892"/>
            <a:ext cx="3152439" cy="1113266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8D29C75-F0A9-4A46-BEA3-A64835757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18</a:t>
            </a:fld>
            <a:endParaRPr lang="en-US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073B6DB-4B88-4BCD-97DE-9DD16B88A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346E4CB1-2A79-49F6-8FDD-74161D0D1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8AF7F103-B34D-460F-A43A-1A0953D57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A6EF948-AE5B-4AFD-9071-4553E2EA5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A008A68-D48C-4C79-AC7D-65C0D47EA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D2F0D54-7F2F-45FC-BA8B-BE63A7DA4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AA387474-4A56-4B99-9675-347D14675BF7}"/>
              </a:ext>
            </a:extLst>
          </p:cNvPr>
          <p:cNvSpPr txBox="1"/>
          <p:nvPr/>
        </p:nvSpPr>
        <p:spPr>
          <a:xfrm>
            <a:off x="78581" y="1696610"/>
            <a:ext cx="12034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C00000"/>
                </a:solidFill>
              </a:rPr>
              <a:t>Níveis</a:t>
            </a:r>
            <a:r>
              <a:rPr lang="en-US" sz="2400" b="1" dirty="0">
                <a:solidFill>
                  <a:srgbClr val="C00000"/>
                </a:solidFill>
              </a:rPr>
              <a:t> de </a:t>
            </a:r>
            <a:r>
              <a:rPr lang="en-US" sz="2400" b="1" dirty="0" err="1">
                <a:solidFill>
                  <a:srgbClr val="C00000"/>
                </a:solidFill>
              </a:rPr>
              <a:t>Medidas</a:t>
            </a:r>
            <a:endParaRPr lang="en-US" sz="2400" b="1" dirty="0"/>
          </a:p>
        </p:txBody>
      </p:sp>
      <p:sp>
        <p:nvSpPr>
          <p:cNvPr id="14" name="Espaço Reservado para Rodapé 13">
            <a:extLst>
              <a:ext uri="{FF2B5EF4-FFF2-40B4-BE49-F238E27FC236}">
                <a16:creationId xmlns:a16="http://schemas.microsoft.com/office/drawing/2014/main" id="{91DCD780-15B3-4424-9A78-F82640674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Pedro Luiz Santos Serra - Prof. Dr.</a:t>
            </a:r>
            <a:endParaRPr lang="en-US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6D83523-3698-4BCE-8A68-F4958F8EC167}"/>
              </a:ext>
            </a:extLst>
          </p:cNvPr>
          <p:cNvSpPr txBox="1"/>
          <p:nvPr/>
        </p:nvSpPr>
        <p:spPr>
          <a:xfrm>
            <a:off x="467590" y="2337788"/>
            <a:ext cx="110386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</a:rPr>
              <a:t>Nível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</a:rPr>
              <a:t>medida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 nominal: </a:t>
            </a:r>
            <a:r>
              <a:rPr lang="en-US" sz="2000" b="1" dirty="0" err="1"/>
              <a:t>Tratam</a:t>
            </a:r>
            <a:r>
              <a:rPr lang="en-US" sz="2000" b="1" dirty="0"/>
              <a:t>-se de dados </a:t>
            </a:r>
            <a:r>
              <a:rPr lang="en-US" sz="2000" b="1" dirty="0" err="1"/>
              <a:t>expecíficamente</a:t>
            </a:r>
            <a:r>
              <a:rPr lang="en-US" sz="2000" b="1" dirty="0"/>
              <a:t> </a:t>
            </a:r>
            <a:r>
              <a:rPr lang="en-US" sz="2000" b="1" dirty="0" err="1"/>
              <a:t>qualitativos</a:t>
            </a:r>
            <a:r>
              <a:rPr lang="en-US" sz="2000" b="1" dirty="0"/>
              <a:t>. São </a:t>
            </a:r>
            <a:r>
              <a:rPr lang="en-US" sz="2000" b="1" dirty="0" err="1"/>
              <a:t>categorizados</a:t>
            </a:r>
            <a:r>
              <a:rPr lang="en-US" sz="2000" b="1" dirty="0"/>
              <a:t> </a:t>
            </a:r>
            <a:r>
              <a:rPr lang="en-US" sz="2000" b="1" dirty="0" err="1"/>
              <a:t>usando</a:t>
            </a:r>
            <a:r>
              <a:rPr lang="en-US" sz="2000" b="1" dirty="0"/>
              <a:t>-se </a:t>
            </a:r>
            <a:r>
              <a:rPr lang="en-US" sz="2000" b="1" dirty="0" err="1"/>
              <a:t>nomes</a:t>
            </a:r>
            <a:r>
              <a:rPr lang="en-US" sz="2000" b="1" dirty="0"/>
              <a:t>, </a:t>
            </a:r>
            <a:r>
              <a:rPr lang="en-US" sz="2000" b="1" dirty="0" err="1"/>
              <a:t>marcas</a:t>
            </a:r>
            <a:r>
              <a:rPr lang="en-US" sz="2000" b="1" dirty="0"/>
              <a:t> </a:t>
            </a:r>
            <a:r>
              <a:rPr lang="en-US" sz="2000" b="1" dirty="0" err="1"/>
              <a:t>ou</a:t>
            </a:r>
            <a:r>
              <a:rPr lang="en-US" sz="2000" b="1" dirty="0"/>
              <a:t> </a:t>
            </a:r>
            <a:r>
              <a:rPr lang="en-US" sz="2000" b="1" dirty="0" err="1"/>
              <a:t>qualidades</a:t>
            </a:r>
            <a:r>
              <a:rPr lang="en-US" sz="2000" b="1" dirty="0"/>
              <a:t>. </a:t>
            </a:r>
            <a:r>
              <a:rPr lang="en-US" sz="2000" b="1" dirty="0" err="1"/>
              <a:t>Nenhum</a:t>
            </a:r>
            <a:r>
              <a:rPr lang="en-US" sz="2000" b="1" dirty="0"/>
              <a:t> </a:t>
            </a:r>
            <a:r>
              <a:rPr lang="en-US" sz="2000" b="1" dirty="0" err="1"/>
              <a:t>cálculo</a:t>
            </a:r>
            <a:r>
              <a:rPr lang="en-US" sz="2000" b="1" dirty="0"/>
              <a:t> </a:t>
            </a:r>
            <a:r>
              <a:rPr lang="en-US" sz="2000" b="1" dirty="0" err="1"/>
              <a:t>matemático</a:t>
            </a:r>
            <a:r>
              <a:rPr lang="en-US" sz="2000" b="1" dirty="0"/>
              <a:t> </a:t>
            </a:r>
            <a:r>
              <a:rPr lang="en-US" sz="2000" b="1" dirty="0" err="1"/>
              <a:t>pode</a:t>
            </a:r>
            <a:r>
              <a:rPr lang="en-US" sz="2000" b="1" dirty="0"/>
              <a:t> ser </a:t>
            </a:r>
            <a:r>
              <a:rPr lang="en-US" sz="2000" b="1" dirty="0" err="1"/>
              <a:t>realizado</a:t>
            </a:r>
            <a:r>
              <a:rPr lang="en-US" sz="2000" b="1" dirty="0"/>
              <a:t> </a:t>
            </a:r>
            <a:r>
              <a:rPr lang="en-US" sz="2000" b="1" dirty="0" err="1"/>
              <a:t>neste</a:t>
            </a:r>
            <a:r>
              <a:rPr lang="en-US" sz="2000" b="1" dirty="0"/>
              <a:t> </a:t>
            </a:r>
            <a:r>
              <a:rPr lang="en-US" sz="2000" b="1" dirty="0" err="1"/>
              <a:t>nível</a:t>
            </a:r>
            <a:r>
              <a:rPr lang="en-US" sz="2000" b="1" dirty="0"/>
              <a:t>. </a:t>
            </a:r>
            <a:r>
              <a:rPr lang="en-US" sz="2000" b="1" dirty="0" err="1"/>
              <a:t>Exemplo</a:t>
            </a:r>
            <a:r>
              <a:rPr lang="en-US" sz="2000" b="1" dirty="0"/>
              <a:t>:</a:t>
            </a:r>
          </a:p>
          <a:p>
            <a:pPr algn="just"/>
            <a:endParaRPr lang="en-US" sz="2000" b="1" dirty="0"/>
          </a:p>
        </p:txBody>
      </p:sp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11C56A9E-6043-4A70-8D72-6784411825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114661"/>
              </p:ext>
            </p:extLst>
          </p:nvPr>
        </p:nvGraphicFramePr>
        <p:xfrm>
          <a:off x="3903203" y="3545729"/>
          <a:ext cx="4403585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3585">
                  <a:extLst>
                    <a:ext uri="{9D8B030D-6E8A-4147-A177-3AD203B41FA5}">
                      <a16:colId xmlns:a16="http://schemas.microsoft.com/office/drawing/2014/main" val="10119833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Emissoras</a:t>
                      </a:r>
                      <a:r>
                        <a:rPr lang="en-US" dirty="0"/>
                        <a:t> de TV </a:t>
                      </a:r>
                      <a:r>
                        <a:rPr lang="en-US" dirty="0" err="1"/>
                        <a:t>afiliadas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em</a:t>
                      </a:r>
                      <a:r>
                        <a:rPr lang="en-US" dirty="0"/>
                        <a:t> São Paulo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425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Globo News    (Rede Globo)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48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Vanguarda</a:t>
                      </a:r>
                      <a:r>
                        <a:rPr lang="en-US" dirty="0"/>
                        <a:t>     (Rede Globo)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906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Band News      (Rede </a:t>
                      </a:r>
                      <a:r>
                        <a:rPr lang="en-US" dirty="0" err="1"/>
                        <a:t>Bandeirantes</a:t>
                      </a:r>
                      <a:r>
                        <a:rPr lang="en-US" dirty="0"/>
                        <a:t>)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06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Bandeirantes</a:t>
                      </a:r>
                      <a:r>
                        <a:rPr lang="en-US" dirty="0"/>
                        <a:t>   (Rede </a:t>
                      </a:r>
                      <a:r>
                        <a:rPr lang="en-US" dirty="0" err="1"/>
                        <a:t>Bandeirantes</a:t>
                      </a:r>
                      <a:r>
                        <a:rPr lang="en-US" dirty="0"/>
                        <a:t>)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18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ESPN                  (Disney)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018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1496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0B65EC2C-5E72-45C4-9792-4143706AA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5E1E7E7-BD90-4047-A7B2-97B36594F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5775" y="519375"/>
            <a:ext cx="6472954" cy="84560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 dirty="0"/>
              <a:t>ESTATÍSTICA E PROBABILIDADE:</a:t>
            </a:r>
            <a:br>
              <a:rPr lang="en-US" sz="3200" dirty="0"/>
            </a:br>
            <a:r>
              <a:rPr lang="en-US" sz="3200" b="1" dirty="0">
                <a:solidFill>
                  <a:srgbClr val="C00000"/>
                </a:solidFill>
              </a:rPr>
              <a:t>CLASSIFICAÇÃO DE DADOS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F4C450-B1AF-4125-97D3-6A8FB5B88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547" r="1" b="23548"/>
          <a:stretch/>
        </p:blipFill>
        <p:spPr>
          <a:xfrm>
            <a:off x="679115" y="305892"/>
            <a:ext cx="3152439" cy="1113266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8D29C75-F0A9-4A46-BEA3-A64835757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19</a:t>
            </a:fld>
            <a:endParaRPr lang="en-US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073B6DB-4B88-4BCD-97DE-9DD16B88A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346E4CB1-2A79-49F6-8FDD-74161D0D1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8AF7F103-B34D-460F-A43A-1A0953D57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A6EF948-AE5B-4AFD-9071-4553E2EA5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A008A68-D48C-4C79-AC7D-65C0D47EA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D2F0D54-7F2F-45FC-BA8B-BE63A7DA4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AA387474-4A56-4B99-9675-347D14675BF7}"/>
              </a:ext>
            </a:extLst>
          </p:cNvPr>
          <p:cNvSpPr txBox="1"/>
          <p:nvPr/>
        </p:nvSpPr>
        <p:spPr>
          <a:xfrm>
            <a:off x="78581" y="1696610"/>
            <a:ext cx="12034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C00000"/>
                </a:solidFill>
              </a:rPr>
              <a:t>Níveis</a:t>
            </a:r>
            <a:r>
              <a:rPr lang="en-US" sz="2400" b="1" dirty="0">
                <a:solidFill>
                  <a:srgbClr val="C00000"/>
                </a:solidFill>
              </a:rPr>
              <a:t> de </a:t>
            </a:r>
            <a:r>
              <a:rPr lang="en-US" sz="2400" b="1" dirty="0" err="1">
                <a:solidFill>
                  <a:srgbClr val="C00000"/>
                </a:solidFill>
              </a:rPr>
              <a:t>Medidas</a:t>
            </a:r>
            <a:endParaRPr lang="en-US" sz="2400" b="1" dirty="0"/>
          </a:p>
        </p:txBody>
      </p:sp>
      <p:sp>
        <p:nvSpPr>
          <p:cNvPr id="14" name="Espaço Reservado para Rodapé 13">
            <a:extLst>
              <a:ext uri="{FF2B5EF4-FFF2-40B4-BE49-F238E27FC236}">
                <a16:creationId xmlns:a16="http://schemas.microsoft.com/office/drawing/2014/main" id="{91DCD780-15B3-4424-9A78-F82640674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Pedro Luiz Santos Serra - Prof. Dr.</a:t>
            </a:r>
            <a:endParaRPr lang="en-US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6D83523-3698-4BCE-8A68-F4958F8EC167}"/>
              </a:ext>
            </a:extLst>
          </p:cNvPr>
          <p:cNvSpPr txBox="1"/>
          <p:nvPr/>
        </p:nvSpPr>
        <p:spPr>
          <a:xfrm>
            <a:off x="467590" y="2337788"/>
            <a:ext cx="110386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</a:rPr>
              <a:t>Nível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</a:rPr>
              <a:t>medida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 ordinal: </a:t>
            </a:r>
            <a:r>
              <a:rPr lang="en-US" sz="2000" b="1" dirty="0" err="1"/>
              <a:t>Os</a:t>
            </a:r>
            <a:r>
              <a:rPr lang="en-US" sz="2000" b="1" dirty="0"/>
              <a:t> dados </a:t>
            </a:r>
            <a:r>
              <a:rPr lang="en-US" sz="2000" b="1" dirty="0" err="1"/>
              <a:t>podem</a:t>
            </a:r>
            <a:r>
              <a:rPr lang="en-US" sz="2000" b="1" dirty="0"/>
              <a:t> ser </a:t>
            </a:r>
            <a:r>
              <a:rPr lang="en-US" sz="2000" b="1" dirty="0" err="1"/>
              <a:t>qualitativos</a:t>
            </a:r>
            <a:r>
              <a:rPr lang="en-US" sz="2000" b="1" dirty="0"/>
              <a:t> </a:t>
            </a:r>
            <a:r>
              <a:rPr lang="en-US" sz="2000" b="1" dirty="0" err="1"/>
              <a:t>ou</a:t>
            </a:r>
            <a:r>
              <a:rPr lang="en-US" sz="2000" b="1" dirty="0"/>
              <a:t> </a:t>
            </a:r>
            <a:r>
              <a:rPr lang="en-US" sz="2000" b="1" dirty="0" err="1"/>
              <a:t>quantitativos</a:t>
            </a:r>
            <a:r>
              <a:rPr lang="en-US" sz="2000" b="1" dirty="0"/>
              <a:t>. São </a:t>
            </a:r>
            <a:r>
              <a:rPr lang="en-US" sz="2000" b="1" dirty="0" err="1"/>
              <a:t>arranjados</a:t>
            </a:r>
            <a:r>
              <a:rPr lang="en-US" sz="2000" b="1" dirty="0"/>
              <a:t> Segundo </a:t>
            </a:r>
            <a:r>
              <a:rPr lang="en-US" sz="2000" b="1" dirty="0" err="1"/>
              <a:t>uma</a:t>
            </a:r>
            <a:r>
              <a:rPr lang="en-US" sz="2000" b="1" dirty="0"/>
              <a:t> </a:t>
            </a:r>
            <a:r>
              <a:rPr lang="en-US" sz="2000" b="1" dirty="0" err="1"/>
              <a:t>ordem</a:t>
            </a:r>
            <a:r>
              <a:rPr lang="en-US" sz="2000" b="1" dirty="0"/>
              <a:t>. </a:t>
            </a:r>
            <a:r>
              <a:rPr lang="en-US" sz="2000" b="1" dirty="0" err="1"/>
              <a:t>Diferenças</a:t>
            </a:r>
            <a:r>
              <a:rPr lang="en-US" sz="2000" b="1" dirty="0"/>
              <a:t> entre </a:t>
            </a:r>
            <a:r>
              <a:rPr lang="en-US" sz="2000" b="1" dirty="0" err="1"/>
              <a:t>os</a:t>
            </a:r>
            <a:r>
              <a:rPr lang="en-US" sz="2000" b="1" dirty="0"/>
              <a:t> dados </a:t>
            </a:r>
            <a:r>
              <a:rPr lang="en-US" sz="2000" b="1" dirty="0" err="1"/>
              <a:t>não</a:t>
            </a:r>
            <a:r>
              <a:rPr lang="en-US" sz="2000" b="1" dirty="0"/>
              <a:t> </a:t>
            </a:r>
            <a:r>
              <a:rPr lang="en-US" sz="2000" b="1" dirty="0" err="1"/>
              <a:t>são</a:t>
            </a:r>
            <a:r>
              <a:rPr lang="en-US" sz="2000" b="1" dirty="0"/>
              <a:t> </a:t>
            </a:r>
            <a:r>
              <a:rPr lang="en-US" sz="2000" b="1" dirty="0" err="1"/>
              <a:t>significativas</a:t>
            </a:r>
            <a:r>
              <a:rPr lang="en-US" sz="2000" b="1" dirty="0"/>
              <a:t>. </a:t>
            </a:r>
            <a:r>
              <a:rPr lang="en-US" sz="2000" b="1" dirty="0" err="1"/>
              <a:t>Exemplo</a:t>
            </a:r>
            <a:r>
              <a:rPr lang="en-US" sz="2000" b="1" dirty="0"/>
              <a:t>:</a:t>
            </a:r>
          </a:p>
          <a:p>
            <a:pPr algn="just"/>
            <a:endParaRPr lang="en-US" sz="2000" b="1" dirty="0"/>
          </a:p>
        </p:txBody>
      </p:sp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11C56A9E-6043-4A70-8D72-6784411825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419120"/>
              </p:ext>
            </p:extLst>
          </p:nvPr>
        </p:nvGraphicFramePr>
        <p:xfrm>
          <a:off x="3372465" y="3447507"/>
          <a:ext cx="4981893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81893">
                  <a:extLst>
                    <a:ext uri="{9D8B030D-6E8A-4147-A177-3AD203B41FA5}">
                      <a16:colId xmlns:a16="http://schemas.microsoft.com/office/drawing/2014/main" val="10119833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Classificação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Programas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Jornalismo</a:t>
                      </a:r>
                      <a:r>
                        <a:rPr lang="en-US" dirty="0"/>
                        <a:t> e </a:t>
                      </a:r>
                      <a:r>
                        <a:rPr lang="en-US" dirty="0" err="1"/>
                        <a:t>Entrevistas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425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1. </a:t>
                      </a:r>
                      <a:r>
                        <a:rPr lang="en-US" dirty="0" err="1"/>
                        <a:t>Roda</a:t>
                      </a:r>
                      <a:r>
                        <a:rPr lang="en-US" dirty="0"/>
                        <a:t> Viva (</a:t>
                      </a:r>
                      <a:r>
                        <a:rPr lang="en-US" dirty="0" err="1"/>
                        <a:t>Cultura</a:t>
                      </a:r>
                      <a:r>
                        <a:rPr lang="en-US" dirty="0"/>
                        <a:t>)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48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 </a:t>
                      </a:r>
                      <a:r>
                        <a:rPr lang="en-US" dirty="0" err="1"/>
                        <a:t>Jornal</a:t>
                      </a:r>
                      <a:r>
                        <a:rPr lang="en-US" dirty="0"/>
                        <a:t> Nacional (Rede Globo)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906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3. </a:t>
                      </a:r>
                      <a:r>
                        <a:rPr lang="en-US" dirty="0" err="1"/>
                        <a:t>Jornal</a:t>
                      </a:r>
                      <a:r>
                        <a:rPr lang="en-US" dirty="0"/>
                        <a:t> da CNN (CNN)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06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4. </a:t>
                      </a:r>
                      <a:r>
                        <a:rPr lang="en-US" dirty="0" err="1"/>
                        <a:t>Jornal</a:t>
                      </a:r>
                      <a:r>
                        <a:rPr lang="en-US" dirty="0"/>
                        <a:t> da Band (Rede </a:t>
                      </a:r>
                      <a:r>
                        <a:rPr lang="en-US" dirty="0" err="1"/>
                        <a:t>Bandirantes</a:t>
                      </a:r>
                      <a:r>
                        <a:rPr lang="en-US" dirty="0"/>
                        <a:t>)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18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5. Canal Livre (Rede </a:t>
                      </a:r>
                      <a:r>
                        <a:rPr lang="en-US" dirty="0" err="1"/>
                        <a:t>Bandeirantes</a:t>
                      </a:r>
                      <a:r>
                        <a:rPr lang="en-US" dirty="0"/>
                        <a:t>)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018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6745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391FA49-D23A-4166-83CA-8F371DAF4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r>
              <a:rPr lang="en-US" dirty="0"/>
              <a:t>ESTATÍSICA E PROBABILIDADE</a:t>
            </a:r>
            <a:endParaRPr lang="pt-BR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4286A06-E744-4C0E-B72E-1144D3601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C5FAC0B-A6BF-4468-BB97-799815B2B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453" y="1874837"/>
            <a:ext cx="7181850" cy="4038600"/>
          </a:xfrm>
          <a:prstGeom prst="rect">
            <a:avLst/>
          </a:prstGeom>
        </p:spPr>
      </p:pic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A7B3D91-3DA7-4B4C-AFBD-6B9AB4F59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Pedro Luiz Santos Serra - Prof. Dr.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779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0B65EC2C-5E72-45C4-9792-4143706AA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5E1E7E7-BD90-4047-A7B2-97B36594F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5775" y="519375"/>
            <a:ext cx="6472954" cy="84560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 dirty="0"/>
              <a:t>ESTATÍSTICA E PROBABILIDADE:</a:t>
            </a:r>
            <a:br>
              <a:rPr lang="en-US" sz="3200" dirty="0"/>
            </a:br>
            <a:r>
              <a:rPr lang="en-US" sz="3200" b="1" dirty="0">
                <a:solidFill>
                  <a:srgbClr val="C00000"/>
                </a:solidFill>
              </a:rPr>
              <a:t>CLASSIFICAÇÃO DE DADOS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F4C450-B1AF-4125-97D3-6A8FB5B88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547" r="1" b="23548"/>
          <a:stretch/>
        </p:blipFill>
        <p:spPr>
          <a:xfrm>
            <a:off x="679115" y="305892"/>
            <a:ext cx="3152439" cy="1113266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8D29C75-F0A9-4A46-BEA3-A64835757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20</a:t>
            </a:fld>
            <a:endParaRPr lang="en-US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073B6DB-4B88-4BCD-97DE-9DD16B88A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346E4CB1-2A79-49F6-8FDD-74161D0D1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8AF7F103-B34D-460F-A43A-1A0953D57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A6EF948-AE5B-4AFD-9071-4553E2EA5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A008A68-D48C-4C79-AC7D-65C0D47EA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D2F0D54-7F2F-45FC-BA8B-BE63A7DA4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AA387474-4A56-4B99-9675-347D14675BF7}"/>
              </a:ext>
            </a:extLst>
          </p:cNvPr>
          <p:cNvSpPr txBox="1"/>
          <p:nvPr/>
        </p:nvSpPr>
        <p:spPr>
          <a:xfrm>
            <a:off x="78581" y="1696610"/>
            <a:ext cx="12034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C00000"/>
                </a:solidFill>
              </a:rPr>
              <a:t>Níveis</a:t>
            </a:r>
            <a:r>
              <a:rPr lang="en-US" sz="2400" b="1" dirty="0">
                <a:solidFill>
                  <a:srgbClr val="C00000"/>
                </a:solidFill>
              </a:rPr>
              <a:t> de </a:t>
            </a:r>
            <a:r>
              <a:rPr lang="en-US" sz="2400" b="1" dirty="0" err="1">
                <a:solidFill>
                  <a:srgbClr val="C00000"/>
                </a:solidFill>
              </a:rPr>
              <a:t>Medidas</a:t>
            </a:r>
            <a:endParaRPr lang="en-US" sz="2400" b="1" dirty="0"/>
          </a:p>
        </p:txBody>
      </p:sp>
      <p:sp>
        <p:nvSpPr>
          <p:cNvPr id="14" name="Espaço Reservado para Rodapé 13">
            <a:extLst>
              <a:ext uri="{FF2B5EF4-FFF2-40B4-BE49-F238E27FC236}">
                <a16:creationId xmlns:a16="http://schemas.microsoft.com/office/drawing/2014/main" id="{91DCD780-15B3-4424-9A78-F82640674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Pedro Luiz Santos Serra - Prof. Dr.</a:t>
            </a:r>
            <a:endParaRPr lang="en-US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6D83523-3698-4BCE-8A68-F4958F8EC167}"/>
              </a:ext>
            </a:extLst>
          </p:cNvPr>
          <p:cNvSpPr txBox="1"/>
          <p:nvPr/>
        </p:nvSpPr>
        <p:spPr>
          <a:xfrm>
            <a:off x="467590" y="2337788"/>
            <a:ext cx="110386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</a:rPr>
              <a:t>Nível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</a:rPr>
              <a:t>intervalar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</a:rPr>
              <a:t>medida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en-US" sz="2000" b="1" dirty="0" err="1"/>
              <a:t>Tratam</a:t>
            </a:r>
            <a:r>
              <a:rPr lang="en-US" sz="2000" b="1" dirty="0"/>
              <a:t>-se de dados </a:t>
            </a:r>
            <a:r>
              <a:rPr lang="en-US" sz="2000" b="1" dirty="0" err="1"/>
              <a:t>quantitativos</a:t>
            </a:r>
            <a:r>
              <a:rPr lang="en-US" sz="2000" b="1" dirty="0"/>
              <a:t>. </a:t>
            </a:r>
            <a:r>
              <a:rPr lang="en-US" sz="2000" b="1" dirty="0" err="1"/>
              <a:t>Os</a:t>
            </a:r>
            <a:r>
              <a:rPr lang="en-US" sz="2000" b="1" dirty="0"/>
              <a:t> dados </a:t>
            </a:r>
            <a:r>
              <a:rPr lang="en-US" sz="2000" b="1" dirty="0" err="1"/>
              <a:t>podem</a:t>
            </a:r>
            <a:r>
              <a:rPr lang="en-US" sz="2000" b="1" dirty="0"/>
              <a:t> ser </a:t>
            </a:r>
            <a:r>
              <a:rPr lang="en-US" sz="2000" b="1" dirty="0" err="1"/>
              <a:t>ordenados</a:t>
            </a:r>
            <a:r>
              <a:rPr lang="en-US" sz="2000" b="1" dirty="0"/>
              <a:t> e é </a:t>
            </a:r>
            <a:r>
              <a:rPr lang="en-US" sz="2000" b="1" dirty="0" err="1"/>
              <a:t>possível</a:t>
            </a:r>
            <a:r>
              <a:rPr lang="en-US" sz="2000" b="1" dirty="0"/>
              <a:t> </a:t>
            </a:r>
            <a:r>
              <a:rPr lang="en-US" sz="2000" b="1" dirty="0" err="1"/>
              <a:t>calcular</a:t>
            </a:r>
            <a:r>
              <a:rPr lang="en-US" sz="2000" b="1" dirty="0"/>
              <a:t> </a:t>
            </a:r>
            <a:r>
              <a:rPr lang="en-US" sz="2000" b="1" dirty="0" err="1"/>
              <a:t>diferenças</a:t>
            </a:r>
            <a:r>
              <a:rPr lang="en-US" sz="2000" b="1" dirty="0"/>
              <a:t> </a:t>
            </a:r>
            <a:r>
              <a:rPr lang="en-US" sz="2000" b="1" dirty="0" err="1"/>
              <a:t>significativas</a:t>
            </a:r>
            <a:r>
              <a:rPr lang="en-US" sz="2000" b="1" dirty="0"/>
              <a:t> entre </a:t>
            </a:r>
            <a:r>
              <a:rPr lang="en-US" sz="2000" b="1" dirty="0" err="1"/>
              <a:t>os</a:t>
            </a:r>
            <a:r>
              <a:rPr lang="en-US" sz="2000" b="1" dirty="0"/>
              <a:t> </a:t>
            </a:r>
            <a:r>
              <a:rPr lang="en-US" sz="2000" b="1" dirty="0" err="1"/>
              <a:t>registros</a:t>
            </a:r>
            <a:r>
              <a:rPr lang="en-US" sz="2000" b="1" dirty="0"/>
              <a:t> de dados. Um </a:t>
            </a:r>
            <a:r>
              <a:rPr lang="en-US" sz="2000" b="1" dirty="0" err="1"/>
              <a:t>registro</a:t>
            </a:r>
            <a:r>
              <a:rPr lang="en-US" sz="2000" b="1" dirty="0"/>
              <a:t> </a:t>
            </a:r>
            <a:r>
              <a:rPr lang="en-US" sz="2000" b="1" dirty="0" err="1"/>
              <a:t>nulo</a:t>
            </a:r>
            <a:r>
              <a:rPr lang="en-US" sz="2000" b="1" dirty="0"/>
              <a:t> </a:t>
            </a:r>
            <a:r>
              <a:rPr lang="en-US" sz="2000" b="1" dirty="0" err="1"/>
              <a:t>representa</a:t>
            </a:r>
            <a:r>
              <a:rPr lang="en-US" sz="2000" b="1" dirty="0"/>
              <a:t> </a:t>
            </a:r>
            <a:r>
              <a:rPr lang="en-US" sz="2000" b="1" dirty="0" err="1"/>
              <a:t>uma</a:t>
            </a:r>
            <a:r>
              <a:rPr lang="en-US" sz="2000" b="1" dirty="0"/>
              <a:t> </a:t>
            </a:r>
            <a:r>
              <a:rPr lang="en-US" sz="2000" b="1" dirty="0" err="1"/>
              <a:t>posição</a:t>
            </a:r>
            <a:r>
              <a:rPr lang="en-US" sz="2000" b="1" dirty="0"/>
              <a:t> </a:t>
            </a:r>
            <a:r>
              <a:rPr lang="en-US" sz="2000" b="1" dirty="0" err="1"/>
              <a:t>na</a:t>
            </a:r>
            <a:r>
              <a:rPr lang="en-US" sz="2000" b="1" dirty="0"/>
              <a:t> </a:t>
            </a:r>
            <a:r>
              <a:rPr lang="en-US" sz="2000" b="1" dirty="0" err="1"/>
              <a:t>escala</a:t>
            </a:r>
            <a:r>
              <a:rPr lang="en-US" sz="2000" b="1" dirty="0"/>
              <a:t> (</a:t>
            </a:r>
            <a:r>
              <a:rPr lang="en-US" sz="2000" b="1" dirty="0" err="1"/>
              <a:t>não</a:t>
            </a:r>
            <a:r>
              <a:rPr lang="en-US" sz="2000" b="1" dirty="0"/>
              <a:t> é um zero </a:t>
            </a:r>
            <a:r>
              <a:rPr lang="en-US" sz="2000" b="1" dirty="0" err="1"/>
              <a:t>inerente</a:t>
            </a:r>
            <a:r>
              <a:rPr lang="en-US" sz="2000" b="1" dirty="0"/>
              <a:t>). </a:t>
            </a:r>
            <a:r>
              <a:rPr lang="en-US" sz="2000" b="1" dirty="0" err="1"/>
              <a:t>Exemplo</a:t>
            </a:r>
            <a:r>
              <a:rPr lang="en-US" sz="2000" b="1" dirty="0"/>
              <a:t>:</a:t>
            </a:r>
          </a:p>
          <a:p>
            <a:pPr algn="just"/>
            <a:endParaRPr lang="en-US" sz="2000" b="1" dirty="0"/>
          </a:p>
        </p:txBody>
      </p:sp>
      <p:graphicFrame>
        <p:nvGraphicFramePr>
          <p:cNvPr id="3" name="Tabela 5">
            <a:extLst>
              <a:ext uri="{FF2B5EF4-FFF2-40B4-BE49-F238E27FC236}">
                <a16:creationId xmlns:a16="http://schemas.microsoft.com/office/drawing/2014/main" id="{360872D6-F41E-4E4A-86BA-F0232AAD9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025114"/>
              </p:ext>
            </p:extLst>
          </p:nvPr>
        </p:nvGraphicFramePr>
        <p:xfrm>
          <a:off x="1409324" y="4032937"/>
          <a:ext cx="937335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6063">
                  <a:extLst>
                    <a:ext uri="{9D8B030D-6E8A-4147-A177-3AD203B41FA5}">
                      <a16:colId xmlns:a16="http://schemas.microsoft.com/office/drawing/2014/main" val="1827918445"/>
                    </a:ext>
                  </a:extLst>
                </a:gridCol>
                <a:gridCol w="570271">
                  <a:extLst>
                    <a:ext uri="{9D8B030D-6E8A-4147-A177-3AD203B41FA5}">
                      <a16:colId xmlns:a16="http://schemas.microsoft.com/office/drawing/2014/main" val="3540368963"/>
                    </a:ext>
                  </a:extLst>
                </a:gridCol>
                <a:gridCol w="570271">
                  <a:extLst>
                    <a:ext uri="{9D8B030D-6E8A-4147-A177-3AD203B41FA5}">
                      <a16:colId xmlns:a16="http://schemas.microsoft.com/office/drawing/2014/main" val="247805985"/>
                    </a:ext>
                  </a:extLst>
                </a:gridCol>
                <a:gridCol w="589935">
                  <a:extLst>
                    <a:ext uri="{9D8B030D-6E8A-4147-A177-3AD203B41FA5}">
                      <a16:colId xmlns:a16="http://schemas.microsoft.com/office/drawing/2014/main" val="552160470"/>
                    </a:ext>
                  </a:extLst>
                </a:gridCol>
                <a:gridCol w="599768">
                  <a:extLst>
                    <a:ext uri="{9D8B030D-6E8A-4147-A177-3AD203B41FA5}">
                      <a16:colId xmlns:a16="http://schemas.microsoft.com/office/drawing/2014/main" val="171294001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58062651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1596567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226402542"/>
                    </a:ext>
                  </a:extLst>
                </a:gridCol>
                <a:gridCol w="639097">
                  <a:extLst>
                    <a:ext uri="{9D8B030D-6E8A-4147-A177-3AD203B41FA5}">
                      <a16:colId xmlns:a16="http://schemas.microsoft.com/office/drawing/2014/main" val="4285245032"/>
                    </a:ext>
                  </a:extLst>
                </a:gridCol>
                <a:gridCol w="629264">
                  <a:extLst>
                    <a:ext uri="{9D8B030D-6E8A-4147-A177-3AD203B41FA5}">
                      <a16:colId xmlns:a16="http://schemas.microsoft.com/office/drawing/2014/main" val="421061342"/>
                    </a:ext>
                  </a:extLst>
                </a:gridCol>
                <a:gridCol w="619433">
                  <a:extLst>
                    <a:ext uri="{9D8B030D-6E8A-4147-A177-3AD203B41FA5}">
                      <a16:colId xmlns:a16="http://schemas.microsoft.com/office/drawing/2014/main" val="3151041450"/>
                    </a:ext>
                  </a:extLst>
                </a:gridCol>
                <a:gridCol w="648929">
                  <a:extLst>
                    <a:ext uri="{9D8B030D-6E8A-4147-A177-3AD203B41FA5}">
                      <a16:colId xmlns:a16="http://schemas.microsoft.com/office/drawing/2014/main" val="2360213606"/>
                    </a:ext>
                  </a:extLst>
                </a:gridCol>
                <a:gridCol w="741519">
                  <a:extLst>
                    <a:ext uri="{9D8B030D-6E8A-4147-A177-3AD203B41FA5}">
                      <a16:colId xmlns:a16="http://schemas.microsoft.com/office/drawing/2014/main" val="234356958"/>
                    </a:ext>
                  </a:extLst>
                </a:gridCol>
              </a:tblGrid>
              <a:tr h="466748">
                <a:tc>
                  <a:txBody>
                    <a:bodyPr/>
                    <a:lstStyle/>
                    <a:p>
                      <a:r>
                        <a:rPr lang="en-US" dirty="0"/>
                        <a:t>Ponto de </a:t>
                      </a:r>
                      <a:r>
                        <a:rPr lang="en-US" dirty="0" err="1"/>
                        <a:t>Medição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790615"/>
                  </a:ext>
                </a:extLst>
              </a:tr>
              <a:tr h="406482">
                <a:tc>
                  <a:txBody>
                    <a:bodyPr/>
                    <a:lstStyle/>
                    <a:p>
                      <a:r>
                        <a:rPr lang="en-US" dirty="0" err="1"/>
                        <a:t>Temperatura</a:t>
                      </a:r>
                      <a:endParaRPr lang="en-US" dirty="0"/>
                    </a:p>
                    <a:p>
                      <a:r>
                        <a:rPr lang="en-US" dirty="0"/>
                        <a:t>(</a:t>
                      </a:r>
                      <a:r>
                        <a:rPr lang="en-US" baseline="30000" dirty="0"/>
                        <a:t>o</a:t>
                      </a:r>
                      <a:r>
                        <a:rPr lang="en-US" baseline="0" dirty="0"/>
                        <a:t> C)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-8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-4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34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723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0B65EC2C-5E72-45C4-9792-4143706AA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5E1E7E7-BD90-4047-A7B2-97B36594F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5775" y="519375"/>
            <a:ext cx="6472954" cy="84560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 dirty="0"/>
              <a:t>ESTATÍSTICA E PROBABILIDADE:</a:t>
            </a:r>
            <a:br>
              <a:rPr lang="en-US" sz="3200" dirty="0"/>
            </a:br>
            <a:r>
              <a:rPr lang="en-US" sz="3200" b="1" dirty="0">
                <a:solidFill>
                  <a:srgbClr val="C00000"/>
                </a:solidFill>
              </a:rPr>
              <a:t>CLASSIFICAÇÃO DE DADOS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F4C450-B1AF-4125-97D3-6A8FB5B88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547" r="1" b="23548"/>
          <a:stretch/>
        </p:blipFill>
        <p:spPr>
          <a:xfrm>
            <a:off x="679115" y="305892"/>
            <a:ext cx="3152439" cy="1113266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8D29C75-F0A9-4A46-BEA3-A64835757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21</a:t>
            </a:fld>
            <a:endParaRPr lang="en-US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073B6DB-4B88-4BCD-97DE-9DD16B88A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346E4CB1-2A79-49F6-8FDD-74161D0D1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8AF7F103-B34D-460F-A43A-1A0953D57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A6EF948-AE5B-4AFD-9071-4553E2EA5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A008A68-D48C-4C79-AC7D-65C0D47EA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D2F0D54-7F2F-45FC-BA8B-BE63A7DA4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AA387474-4A56-4B99-9675-347D14675BF7}"/>
              </a:ext>
            </a:extLst>
          </p:cNvPr>
          <p:cNvSpPr txBox="1"/>
          <p:nvPr/>
        </p:nvSpPr>
        <p:spPr>
          <a:xfrm>
            <a:off x="78581" y="1696610"/>
            <a:ext cx="12034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C00000"/>
                </a:solidFill>
              </a:rPr>
              <a:t>Níveis</a:t>
            </a:r>
            <a:r>
              <a:rPr lang="en-US" sz="2400" b="1" dirty="0">
                <a:solidFill>
                  <a:srgbClr val="C00000"/>
                </a:solidFill>
              </a:rPr>
              <a:t> de </a:t>
            </a:r>
            <a:r>
              <a:rPr lang="en-US" sz="2400" b="1" dirty="0" err="1">
                <a:solidFill>
                  <a:srgbClr val="C00000"/>
                </a:solidFill>
              </a:rPr>
              <a:t>Medidas</a:t>
            </a:r>
            <a:endParaRPr lang="en-US" sz="2400" b="1" dirty="0"/>
          </a:p>
        </p:txBody>
      </p:sp>
      <p:sp>
        <p:nvSpPr>
          <p:cNvPr id="14" name="Espaço Reservado para Rodapé 13">
            <a:extLst>
              <a:ext uri="{FF2B5EF4-FFF2-40B4-BE49-F238E27FC236}">
                <a16:creationId xmlns:a16="http://schemas.microsoft.com/office/drawing/2014/main" id="{91DCD780-15B3-4424-9A78-F82640674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Pedro Luiz Santos Serra - Prof. Dr.</a:t>
            </a:r>
            <a:endParaRPr lang="en-US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6D83523-3698-4BCE-8A68-F4958F8EC167}"/>
              </a:ext>
            </a:extLst>
          </p:cNvPr>
          <p:cNvSpPr txBox="1"/>
          <p:nvPr/>
        </p:nvSpPr>
        <p:spPr>
          <a:xfrm>
            <a:off x="467590" y="2337788"/>
            <a:ext cx="110386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</a:rPr>
              <a:t>Nível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</a:rPr>
              <a:t>racional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</a:rPr>
              <a:t>medida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en-US" sz="2000" b="1" dirty="0" err="1"/>
              <a:t>Tratam</a:t>
            </a:r>
            <a:r>
              <a:rPr lang="en-US" sz="2000" b="1" dirty="0"/>
              <a:t>-se de dados </a:t>
            </a:r>
            <a:r>
              <a:rPr lang="en-US" sz="2000" b="1" dirty="0" err="1"/>
              <a:t>quantitativos</a:t>
            </a:r>
            <a:r>
              <a:rPr lang="en-US" sz="2000" b="1" dirty="0"/>
              <a:t> </a:t>
            </a:r>
            <a:r>
              <a:rPr lang="en-US" sz="2000" b="1" dirty="0" err="1"/>
              <a:t>similares</a:t>
            </a:r>
            <a:r>
              <a:rPr lang="en-US" sz="2000" b="1" dirty="0"/>
              <a:t> </a:t>
            </a:r>
            <a:r>
              <a:rPr lang="en-US" sz="2000" b="1" dirty="0" err="1"/>
              <a:t>ao</a:t>
            </a:r>
            <a:r>
              <a:rPr lang="en-US" sz="2000" b="1" dirty="0"/>
              <a:t> </a:t>
            </a:r>
            <a:r>
              <a:rPr lang="en-US" sz="2000" b="1" dirty="0" err="1"/>
              <a:t>nível</a:t>
            </a:r>
            <a:r>
              <a:rPr lang="en-US" sz="2000" b="1" dirty="0"/>
              <a:t> </a:t>
            </a:r>
            <a:r>
              <a:rPr lang="en-US" sz="2000" b="1" dirty="0" err="1"/>
              <a:t>intervalar</a:t>
            </a:r>
            <a:r>
              <a:rPr lang="en-US" sz="2000" b="1" dirty="0"/>
              <a:t>. Um </a:t>
            </a:r>
            <a:r>
              <a:rPr lang="en-US" sz="2000" b="1" dirty="0" err="1"/>
              <a:t>registro</a:t>
            </a:r>
            <a:r>
              <a:rPr lang="en-US" sz="2000" b="1" dirty="0"/>
              <a:t> </a:t>
            </a:r>
            <a:r>
              <a:rPr lang="en-US" sz="2000" b="1" dirty="0" err="1"/>
              <a:t>nulo</a:t>
            </a:r>
            <a:r>
              <a:rPr lang="en-US" sz="2000" b="1" dirty="0"/>
              <a:t> é um zero </a:t>
            </a:r>
            <a:r>
              <a:rPr lang="en-US" sz="2000" b="1" dirty="0" err="1"/>
              <a:t>inerente</a:t>
            </a:r>
            <a:r>
              <a:rPr lang="en-US" sz="2000" b="1" dirty="0"/>
              <a:t>. A </a:t>
            </a:r>
            <a:r>
              <a:rPr lang="en-US" sz="2000" b="1" dirty="0" err="1"/>
              <a:t>razão</a:t>
            </a:r>
            <a:r>
              <a:rPr lang="en-US" sz="2000" b="1" dirty="0"/>
              <a:t> entre </a:t>
            </a:r>
            <a:r>
              <a:rPr lang="en-US" sz="2000" b="1" dirty="0" err="1"/>
              <a:t>dois</a:t>
            </a:r>
            <a:r>
              <a:rPr lang="en-US" sz="2000" b="1" dirty="0"/>
              <a:t> </a:t>
            </a:r>
            <a:r>
              <a:rPr lang="en-US" sz="2000" b="1" dirty="0" err="1"/>
              <a:t>valores</a:t>
            </a:r>
            <a:r>
              <a:rPr lang="en-US" sz="2000" b="1" dirty="0"/>
              <a:t> </a:t>
            </a:r>
            <a:r>
              <a:rPr lang="en-US" sz="2000" b="1" dirty="0" err="1"/>
              <a:t>pode</a:t>
            </a:r>
            <a:r>
              <a:rPr lang="en-US" sz="2000" b="1" dirty="0"/>
              <a:t> ser </a:t>
            </a:r>
            <a:r>
              <a:rPr lang="en-US" sz="2000" b="1" dirty="0" err="1"/>
              <a:t>formada</a:t>
            </a:r>
            <a:r>
              <a:rPr lang="en-US" sz="2000" b="1" dirty="0"/>
              <a:t> para que </a:t>
            </a:r>
            <a:r>
              <a:rPr lang="en-US" sz="2000" b="1" dirty="0" err="1"/>
              <a:t>os</a:t>
            </a:r>
            <a:r>
              <a:rPr lang="en-US" sz="2000" b="1" dirty="0"/>
              <a:t> </a:t>
            </a:r>
            <a:r>
              <a:rPr lang="en-US" sz="2000" b="1" dirty="0" err="1"/>
              <a:t>valores</a:t>
            </a:r>
            <a:r>
              <a:rPr lang="en-US" sz="2000" b="1" dirty="0"/>
              <a:t> </a:t>
            </a:r>
            <a:r>
              <a:rPr lang="en-US" sz="2000" b="1" dirty="0" err="1"/>
              <a:t>possam</a:t>
            </a:r>
            <a:r>
              <a:rPr lang="en-US" sz="2000" b="1" dirty="0"/>
              <a:t> ser expressos </a:t>
            </a:r>
            <a:r>
              <a:rPr lang="en-US" sz="2000" b="1" dirty="0" err="1"/>
              <a:t>em</a:t>
            </a:r>
            <a:r>
              <a:rPr lang="en-US" sz="2000" b="1" dirty="0"/>
              <a:t> </a:t>
            </a:r>
            <a:r>
              <a:rPr lang="en-US" sz="2000" b="1" dirty="0" err="1"/>
              <a:t>múltiplos</a:t>
            </a:r>
            <a:r>
              <a:rPr lang="en-US" sz="2000" b="1" dirty="0"/>
              <a:t> de um outro. </a:t>
            </a:r>
            <a:r>
              <a:rPr lang="en-US" sz="2000" b="1" dirty="0" err="1"/>
              <a:t>Exemplo</a:t>
            </a:r>
            <a:r>
              <a:rPr lang="en-US" sz="2000" b="1" dirty="0"/>
              <a:t>: </a:t>
            </a:r>
            <a:r>
              <a:rPr lang="en-US" sz="2000" b="1" dirty="0" err="1"/>
              <a:t>Precipitação</a:t>
            </a:r>
            <a:r>
              <a:rPr lang="en-US" sz="2000" b="1" dirty="0"/>
              <a:t> total/</a:t>
            </a:r>
            <a:r>
              <a:rPr lang="en-US" sz="2000" b="1" dirty="0" err="1"/>
              <a:t>mês</a:t>
            </a:r>
            <a:r>
              <a:rPr lang="en-US" sz="2000" b="1" dirty="0"/>
              <a:t> </a:t>
            </a:r>
            <a:r>
              <a:rPr lang="en-US" sz="2000" b="1" dirty="0" err="1"/>
              <a:t>na</a:t>
            </a:r>
            <a:r>
              <a:rPr lang="en-US" sz="2000" b="1" dirty="0"/>
              <a:t> </a:t>
            </a:r>
            <a:r>
              <a:rPr lang="en-US" sz="2000" b="1" dirty="0" err="1"/>
              <a:t>cidade</a:t>
            </a:r>
            <a:r>
              <a:rPr lang="en-US" sz="2000" b="1" dirty="0"/>
              <a:t> de São Paulo </a:t>
            </a:r>
            <a:r>
              <a:rPr lang="en-US" sz="2000" b="1" dirty="0" err="1"/>
              <a:t>em</a:t>
            </a:r>
            <a:r>
              <a:rPr lang="en-US" sz="2000" b="1" dirty="0"/>
              <a:t> 2019 </a:t>
            </a:r>
          </a:p>
          <a:p>
            <a:pPr algn="just"/>
            <a:r>
              <a:rPr lang="en-US" sz="2000" b="1" dirty="0"/>
              <a:t>	(Fonte: CPTEC/INPE) </a:t>
            </a:r>
            <a:r>
              <a:rPr lang="en-US" sz="2000" b="1" dirty="0">
                <a:sym typeface="Wingdings" panose="05000000000000000000" pitchFamily="2" charset="2"/>
              </a:rPr>
              <a:t> </a:t>
            </a:r>
            <a:r>
              <a:rPr lang="en-US" sz="2000" b="1" dirty="0" err="1">
                <a:sym typeface="Wingdings" panose="05000000000000000000" pitchFamily="2" charset="2"/>
              </a:rPr>
              <a:t>Exemplo</a:t>
            </a:r>
            <a:r>
              <a:rPr lang="en-US" sz="2000" b="1" dirty="0">
                <a:sym typeface="Wingdings" panose="05000000000000000000" pitchFamily="2" charset="2"/>
              </a:rPr>
              <a:t>: 110/55 = 2  </a:t>
            </a:r>
            <a:r>
              <a:rPr lang="en-US" sz="2000" b="1" dirty="0" err="1">
                <a:sym typeface="Wingdings" panose="05000000000000000000" pitchFamily="2" charset="2"/>
              </a:rPr>
              <a:t>Choveu</a:t>
            </a:r>
            <a:r>
              <a:rPr lang="en-US" sz="2000" b="1" dirty="0"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ym typeface="Wingdings" panose="05000000000000000000" pitchFamily="2" charset="2"/>
              </a:rPr>
              <a:t>duas</a:t>
            </a:r>
            <a:r>
              <a:rPr lang="en-US" sz="2000" b="1" dirty="0"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ym typeface="Wingdings" panose="05000000000000000000" pitchFamily="2" charset="2"/>
              </a:rPr>
              <a:t>vezes</a:t>
            </a:r>
            <a:r>
              <a:rPr lang="en-US" sz="2000" b="1" dirty="0"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ym typeface="Wingdings" panose="05000000000000000000" pitchFamily="2" charset="2"/>
              </a:rPr>
              <a:t>mais</a:t>
            </a:r>
            <a:r>
              <a:rPr lang="en-US" sz="2000" b="1" dirty="0"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ym typeface="Wingdings" panose="05000000000000000000" pitchFamily="2" charset="2"/>
              </a:rPr>
              <a:t>em</a:t>
            </a:r>
            <a:r>
              <a:rPr lang="en-US" sz="2000" b="1" dirty="0">
                <a:sym typeface="Wingdings" panose="05000000000000000000" pitchFamily="2" charset="2"/>
              </a:rPr>
              <a:t> 	</a:t>
            </a:r>
            <a:r>
              <a:rPr lang="en-US" sz="2000" b="1" dirty="0" err="1">
                <a:sym typeface="Wingdings" panose="05000000000000000000" pitchFamily="2" charset="2"/>
              </a:rPr>
              <a:t>Setembro</a:t>
            </a:r>
            <a:r>
              <a:rPr lang="en-US" sz="2000" b="1" dirty="0">
                <a:sym typeface="Wingdings" panose="05000000000000000000" pitchFamily="2" charset="2"/>
              </a:rPr>
              <a:t> do que </a:t>
            </a:r>
            <a:r>
              <a:rPr lang="en-US" sz="2000" b="1" dirty="0" err="1">
                <a:sym typeface="Wingdings" panose="05000000000000000000" pitchFamily="2" charset="2"/>
              </a:rPr>
              <a:t>em</a:t>
            </a:r>
            <a:r>
              <a:rPr lang="en-US" sz="2000" b="1" dirty="0">
                <a:sym typeface="Wingdings" panose="05000000000000000000" pitchFamily="2" charset="2"/>
              </a:rPr>
              <a:t> Agosto.</a:t>
            </a:r>
            <a:endParaRPr lang="en-US" sz="2000" b="1" dirty="0"/>
          </a:p>
          <a:p>
            <a:pPr algn="just"/>
            <a:endParaRPr lang="en-US" sz="2000" b="1" dirty="0"/>
          </a:p>
        </p:txBody>
      </p:sp>
      <p:graphicFrame>
        <p:nvGraphicFramePr>
          <p:cNvPr id="3" name="Tabela 5">
            <a:extLst>
              <a:ext uri="{FF2B5EF4-FFF2-40B4-BE49-F238E27FC236}">
                <a16:creationId xmlns:a16="http://schemas.microsoft.com/office/drawing/2014/main" id="{360872D6-F41E-4E4A-86BA-F0232AAD9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60383"/>
              </p:ext>
            </p:extLst>
          </p:nvPr>
        </p:nvGraphicFramePr>
        <p:xfrm>
          <a:off x="686555" y="4505949"/>
          <a:ext cx="11218607" cy="1106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7200">
                  <a:extLst>
                    <a:ext uri="{9D8B030D-6E8A-4147-A177-3AD203B41FA5}">
                      <a16:colId xmlns:a16="http://schemas.microsoft.com/office/drawing/2014/main" val="1827918445"/>
                    </a:ext>
                  </a:extLst>
                </a:gridCol>
                <a:gridCol w="832623">
                  <a:extLst>
                    <a:ext uri="{9D8B030D-6E8A-4147-A177-3AD203B41FA5}">
                      <a16:colId xmlns:a16="http://schemas.microsoft.com/office/drawing/2014/main" val="3540368963"/>
                    </a:ext>
                  </a:extLst>
                </a:gridCol>
                <a:gridCol w="823750">
                  <a:extLst>
                    <a:ext uri="{9D8B030D-6E8A-4147-A177-3AD203B41FA5}">
                      <a16:colId xmlns:a16="http://schemas.microsoft.com/office/drawing/2014/main" val="247805985"/>
                    </a:ext>
                  </a:extLst>
                </a:gridCol>
                <a:gridCol w="753143">
                  <a:extLst>
                    <a:ext uri="{9D8B030D-6E8A-4147-A177-3AD203B41FA5}">
                      <a16:colId xmlns:a16="http://schemas.microsoft.com/office/drawing/2014/main" val="552160470"/>
                    </a:ext>
                  </a:extLst>
                </a:gridCol>
                <a:gridCol w="859052">
                  <a:extLst>
                    <a:ext uri="{9D8B030D-6E8A-4147-A177-3AD203B41FA5}">
                      <a16:colId xmlns:a16="http://schemas.microsoft.com/office/drawing/2014/main" val="1712940012"/>
                    </a:ext>
                  </a:extLst>
                </a:gridCol>
                <a:gridCol w="730346">
                  <a:extLst>
                    <a:ext uri="{9D8B030D-6E8A-4147-A177-3AD203B41FA5}">
                      <a16:colId xmlns:a16="http://schemas.microsoft.com/office/drawing/2014/main" val="3580626515"/>
                    </a:ext>
                  </a:extLst>
                </a:gridCol>
                <a:gridCol w="705333">
                  <a:extLst>
                    <a:ext uri="{9D8B030D-6E8A-4147-A177-3AD203B41FA5}">
                      <a16:colId xmlns:a16="http://schemas.microsoft.com/office/drawing/2014/main" val="1615965675"/>
                    </a:ext>
                  </a:extLst>
                </a:gridCol>
                <a:gridCol w="658999">
                  <a:extLst>
                    <a:ext uri="{9D8B030D-6E8A-4147-A177-3AD203B41FA5}">
                      <a16:colId xmlns:a16="http://schemas.microsoft.com/office/drawing/2014/main" val="2226402542"/>
                    </a:ext>
                  </a:extLst>
                </a:gridCol>
                <a:gridCol w="823750">
                  <a:extLst>
                    <a:ext uri="{9D8B030D-6E8A-4147-A177-3AD203B41FA5}">
                      <a16:colId xmlns:a16="http://schemas.microsoft.com/office/drawing/2014/main" val="4285245032"/>
                    </a:ext>
                  </a:extLst>
                </a:gridCol>
                <a:gridCol w="614546">
                  <a:extLst>
                    <a:ext uri="{9D8B030D-6E8A-4147-A177-3AD203B41FA5}">
                      <a16:colId xmlns:a16="http://schemas.microsoft.com/office/drawing/2014/main" val="421061342"/>
                    </a:ext>
                  </a:extLst>
                </a:gridCol>
                <a:gridCol w="809482">
                  <a:extLst>
                    <a:ext uri="{9D8B030D-6E8A-4147-A177-3AD203B41FA5}">
                      <a16:colId xmlns:a16="http://schemas.microsoft.com/office/drawing/2014/main" val="3151041450"/>
                    </a:ext>
                  </a:extLst>
                </a:gridCol>
                <a:gridCol w="695324">
                  <a:extLst>
                    <a:ext uri="{9D8B030D-6E8A-4147-A177-3AD203B41FA5}">
                      <a16:colId xmlns:a16="http://schemas.microsoft.com/office/drawing/2014/main" val="2360213606"/>
                    </a:ext>
                  </a:extLst>
                </a:gridCol>
                <a:gridCol w="595059">
                  <a:extLst>
                    <a:ext uri="{9D8B030D-6E8A-4147-A177-3AD203B41FA5}">
                      <a16:colId xmlns:a16="http://schemas.microsoft.com/office/drawing/2014/main" val="234356958"/>
                    </a:ext>
                  </a:extLst>
                </a:gridCol>
              </a:tblGrid>
              <a:tr h="466748">
                <a:tc>
                  <a:txBody>
                    <a:bodyPr/>
                    <a:lstStyle/>
                    <a:p>
                      <a:r>
                        <a:rPr lang="en-US" dirty="0" err="1"/>
                        <a:t>Mês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Jan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Fev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Abr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Mai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Jul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Ago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Set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Nov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Dez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790615"/>
                  </a:ext>
                </a:extLst>
              </a:tr>
              <a:tr h="406482">
                <a:tc>
                  <a:txBody>
                    <a:bodyPr/>
                    <a:lstStyle/>
                    <a:p>
                      <a:r>
                        <a:rPr lang="en-US" dirty="0" err="1"/>
                        <a:t>Precipitação</a:t>
                      </a:r>
                      <a:r>
                        <a:rPr lang="en-US" dirty="0"/>
                        <a:t> Total (mm)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115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125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34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5135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0" name="Rectangle 139">
            <a:extLst>
              <a:ext uri="{FF2B5EF4-FFF2-40B4-BE49-F238E27FC236}">
                <a16:creationId xmlns:a16="http://schemas.microsoft.com/office/drawing/2014/main" id="{B9403C7F-76AE-4587-92A2-D4E41EBE6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5E1E7E7-BD90-4047-A7B2-97B36594F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0321" y="211486"/>
            <a:ext cx="6797576" cy="8808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ESTATÍSTICA E PROBABILIDADE:</a:t>
            </a:r>
            <a:br>
              <a:rPr lang="en-US" sz="2400" dirty="0"/>
            </a:br>
            <a:r>
              <a:rPr lang="en-US" sz="2400" b="1" dirty="0" err="1">
                <a:solidFill>
                  <a:srgbClr val="002060"/>
                </a:solidFill>
              </a:rPr>
              <a:t>Planejamento</a:t>
            </a:r>
            <a:r>
              <a:rPr lang="en-US" sz="2400" b="1" dirty="0">
                <a:solidFill>
                  <a:srgbClr val="002060"/>
                </a:solidFill>
              </a:rPr>
              <a:t> de </a:t>
            </a:r>
            <a:r>
              <a:rPr lang="en-US" sz="2400" b="1" dirty="0" err="1">
                <a:solidFill>
                  <a:srgbClr val="002060"/>
                </a:solidFill>
              </a:rPr>
              <a:t>experimentos</a:t>
            </a:r>
            <a:endParaRPr lang="en-US" sz="2400" b="1" dirty="0">
              <a:solidFill>
                <a:srgbClr val="00206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CD1ABD8-D393-4A95-8640-287003DF2B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387" r="14783" b="1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16D83523-3698-4BCE-8A68-F4958F8EC167}"/>
              </a:ext>
            </a:extLst>
          </p:cNvPr>
          <p:cNvSpPr txBox="1"/>
          <p:nvPr/>
        </p:nvSpPr>
        <p:spPr>
          <a:xfrm>
            <a:off x="3900321" y="1642533"/>
            <a:ext cx="8006544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 err="1"/>
              <a:t>Estudo</a:t>
            </a:r>
            <a:r>
              <a:rPr lang="en-US" b="1" dirty="0"/>
              <a:t> </a:t>
            </a:r>
            <a:r>
              <a:rPr lang="en-US" b="1" dirty="0" err="1"/>
              <a:t>estatístico</a:t>
            </a:r>
            <a:r>
              <a:rPr lang="en-US" b="1" dirty="0"/>
              <a:t> </a:t>
            </a:r>
            <a:r>
              <a:rPr lang="en-US" b="1" dirty="0">
                <a:sym typeface="Wingdings" panose="05000000000000000000" pitchFamily="2" charset="2"/>
              </a:rPr>
              <a:t>(Meta)  Coleta de dados 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b="1" dirty="0">
                <a:sym typeface="Wingdings" panose="05000000000000000000" pitchFamily="2" charset="2"/>
              </a:rPr>
              <a:t>								 </a:t>
            </a:r>
            <a:r>
              <a:rPr lang="en-US" b="1" dirty="0" err="1">
                <a:sym typeface="Wingdings" panose="05000000000000000000" pitchFamily="2" charset="2"/>
              </a:rPr>
              <a:t>Tomada</a:t>
            </a:r>
            <a:r>
              <a:rPr lang="en-US" b="1" dirty="0">
                <a:sym typeface="Wingdings" panose="05000000000000000000" pitchFamily="2" charset="2"/>
              </a:rPr>
              <a:t> de </a:t>
            </a:r>
            <a:r>
              <a:rPr lang="en-US" b="1" dirty="0" err="1">
                <a:sym typeface="Wingdings" panose="05000000000000000000" pitchFamily="2" charset="2"/>
              </a:rPr>
              <a:t>decisão</a:t>
            </a:r>
            <a:endParaRPr lang="en-US" b="1" dirty="0"/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b="1" dirty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 err="1"/>
              <a:t>Qualidade</a:t>
            </a:r>
            <a:r>
              <a:rPr lang="en-US" b="1" dirty="0"/>
              <a:t> da </a:t>
            </a:r>
            <a:r>
              <a:rPr lang="en-US" b="1" dirty="0" err="1"/>
              <a:t>tomada</a:t>
            </a:r>
            <a:r>
              <a:rPr lang="en-US" b="1" dirty="0"/>
              <a:t> de </a:t>
            </a:r>
            <a:r>
              <a:rPr lang="en-US" b="1" dirty="0" err="1"/>
              <a:t>decisão</a:t>
            </a:r>
            <a:r>
              <a:rPr lang="en-US" b="1" dirty="0"/>
              <a:t> 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⇔ </a:t>
            </a:r>
            <a:r>
              <a:rPr lang="en-US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Processo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de </a:t>
            </a:r>
            <a:r>
              <a:rPr lang="en-US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obtenção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dos dados</a:t>
            </a:r>
            <a:endParaRPr lang="en-US" b="1" dirty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b="1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>
                <a:sym typeface="Wingdings" panose="05000000000000000000" pitchFamily="2" charset="2"/>
              </a:rPr>
              <a:t>A </a:t>
            </a:r>
            <a:r>
              <a:rPr lang="en-US" b="1" dirty="0" err="1">
                <a:sym typeface="Wingdings" panose="05000000000000000000" pitchFamily="2" charset="2"/>
              </a:rPr>
              <a:t>interpretação</a:t>
            </a:r>
            <a:r>
              <a:rPr lang="en-US" b="1" dirty="0">
                <a:sym typeface="Wingdings" panose="05000000000000000000" pitchFamily="2" charset="2"/>
              </a:rPr>
              <a:t> dos </a:t>
            </a:r>
            <a:r>
              <a:rPr lang="en-US" b="1" dirty="0" err="1">
                <a:sym typeface="Wingdings" panose="05000000000000000000" pitchFamily="2" charset="2"/>
              </a:rPr>
              <a:t>resultados</a:t>
            </a:r>
            <a:r>
              <a:rPr lang="en-US" b="1" dirty="0">
                <a:sym typeface="Wingdings" panose="05000000000000000000" pitchFamily="2" charset="2"/>
              </a:rPr>
              <a:t> de um </a:t>
            </a:r>
            <a:r>
              <a:rPr lang="en-US" b="1" dirty="0" err="1">
                <a:sym typeface="Wingdings" panose="05000000000000000000" pitchFamily="2" charset="2"/>
              </a:rPr>
              <a:t>estudo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estatístico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está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relacionado</a:t>
            </a:r>
            <a:r>
              <a:rPr lang="en-US" b="1" dirty="0">
                <a:sym typeface="Wingdings" panose="05000000000000000000" pitchFamily="2" charset="2"/>
              </a:rPr>
              <a:t> a </a:t>
            </a:r>
            <a:r>
              <a:rPr lang="en-US" b="1" dirty="0" err="1">
                <a:sym typeface="Wingdings" panose="05000000000000000000" pitchFamily="2" charset="2"/>
              </a:rPr>
              <a:t>validade</a:t>
            </a:r>
            <a:r>
              <a:rPr lang="en-US" b="1" dirty="0">
                <a:sym typeface="Wingdings" panose="05000000000000000000" pitchFamily="2" charset="2"/>
              </a:rPr>
              <a:t> dos dados.</a:t>
            </a:r>
          </a:p>
        </p:txBody>
      </p:sp>
      <p:sp>
        <p:nvSpPr>
          <p:cNvPr id="14" name="Espaço Reservado para Rodapé 13">
            <a:extLst>
              <a:ext uri="{FF2B5EF4-FFF2-40B4-BE49-F238E27FC236}">
                <a16:creationId xmlns:a16="http://schemas.microsoft.com/office/drawing/2014/main" id="{91DCD780-15B3-4424-9A78-F82640674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3024" y="6172200"/>
            <a:ext cx="4204988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Pedro Luiz Santos Serra - Prof. Dr.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8D29C75-F0A9-4A46-BEA3-A64835757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22</a:t>
            </a:fld>
            <a:endParaRPr lang="en-US"/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D6C71778-3DDA-4748-AEBB-2A4B75016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A1F5C7D-5183-424E-BD72-BBFC59C5A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B848F76E-D8DE-4826-901B-4E409024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FAE84420-E672-4A16-8384-42BDDC4A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44D91EB-FA8D-4FD3-88F8-053F9962B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756B711F-46BD-4789-926C-CF2F01F71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1672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CD1ABD8-D393-4A95-8640-287003DF2B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l="3111" r="1" b="1"/>
          <a:stretch/>
        </p:blipFill>
        <p:spPr>
          <a:xfrm>
            <a:off x="-12700" y="10"/>
            <a:ext cx="12192000" cy="6857990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8735A508-2662-409F-B5A3-AEA22CE92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Snip Single Corner Rectangle 17">
            <a:extLst>
              <a:ext uri="{FF2B5EF4-FFF2-40B4-BE49-F238E27FC236}">
                <a16:creationId xmlns:a16="http://schemas.microsoft.com/office/drawing/2014/main" id="{CB8B592B-E5AA-4055-8CB3-6AEDB35AD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38352"/>
            </a:avLst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  <a:alpha val="70000"/>
                </a:schemeClr>
              </a:gs>
              <a:gs pos="100000">
                <a:schemeClr val="dk2">
                  <a:shade val="96000"/>
                  <a:satMod val="120000"/>
                  <a:lumMod val="90000"/>
                  <a:alpha val="80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5E1E7E7-BD90-4047-A7B2-97B36594F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569" y="320675"/>
            <a:ext cx="8534400" cy="150706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/>
              <a:t>ESTATÍSTICA E PROBABILIDADE:</a:t>
            </a:r>
            <a:br>
              <a:rPr lang="en-US" dirty="0"/>
            </a:br>
            <a:r>
              <a:rPr lang="en-US" b="1" dirty="0" err="1"/>
              <a:t>Planejamento</a:t>
            </a:r>
            <a:r>
              <a:rPr lang="en-US" b="1" dirty="0"/>
              <a:t> de </a:t>
            </a:r>
            <a:r>
              <a:rPr lang="en-US" b="1" dirty="0" err="1"/>
              <a:t>experimentos</a:t>
            </a:r>
            <a:br>
              <a:rPr lang="en-US" b="1" dirty="0"/>
            </a:br>
            <a:r>
              <a:rPr lang="en-US" b="1" dirty="0"/>
              <a:t>ORIENTAÇÕES GERAIS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6D83523-3698-4BCE-8A68-F4958F8EC167}"/>
              </a:ext>
            </a:extLst>
          </p:cNvPr>
          <p:cNvSpPr txBox="1"/>
          <p:nvPr/>
        </p:nvSpPr>
        <p:spPr>
          <a:xfrm>
            <a:off x="867569" y="2182675"/>
            <a:ext cx="9562834" cy="3795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</a:rPr>
              <a:t>Planejamento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 de um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</a:rPr>
              <a:t>Estudo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</a:rPr>
              <a:t>Estatístico</a:t>
            </a:r>
            <a:endParaRPr lang="en-US" sz="28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</a:rPr>
              <a:t>Identificação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das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</a:rPr>
              <a:t>variáveis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de interesse (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</a:rPr>
              <a:t>relevantes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) e a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</a:rPr>
              <a:t>população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(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</a:rPr>
              <a:t>objeto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de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</a:rPr>
              <a:t>estudo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</a:rPr>
              <a:t>Desenvolvimento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de um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</a:rPr>
              <a:t>plano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para coleta de dados.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Coleta de dados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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</a:rPr>
              <a:t>amostra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</a:rPr>
              <a:t>ou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</a:rPr>
              <a:t>população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</a:rPr>
              <a:t>Descrição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dos dados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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</a:rPr>
              <a:t>Estatística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</a:rPr>
              <a:t>Descritiva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</a:rPr>
              <a:t>Interpretação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dos dados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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Estatística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Inferencial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Revisão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 dos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estudos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 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Detecção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 de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possíveis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erros</a:t>
            </a:r>
            <a:endParaRPr lang="en-US" sz="2400" b="1" dirty="0">
              <a:solidFill>
                <a:schemeClr val="accent6">
                  <a:lumMod val="75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14" name="Espaço Reservado para Rodapé 13">
            <a:extLst>
              <a:ext uri="{FF2B5EF4-FFF2-40B4-BE49-F238E27FC236}">
                <a16:creationId xmlns:a16="http://schemas.microsoft.com/office/drawing/2014/main" id="{91DCD780-15B3-4424-9A78-F82640674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Pedro Luiz Santos Serra - Prof. Dr.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8D29C75-F0A9-4A46-BEA3-A64835757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23</a:t>
            </a:fld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E8443E6-406A-4E9D-BBDF-18D82C7E5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97444" y="2963333"/>
            <a:ext cx="2981858" cy="3208867"/>
            <a:chOff x="9206969" y="2963333"/>
            <a:chExt cx="2981858" cy="3208867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1BA182A-2104-4C55-A000-6A17CB39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7FCCA59-6939-4760-9F82-2FC2E686F5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FB56C56-4387-44BD-B03A-5191625A5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2F6CE9C-E697-4BCF-9715-53021444C4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5D51363-57A9-46E1-8441-64EAF401C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086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735A508-2662-409F-B5A3-AEA22CE92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Snip Single Corner Rectangle 17">
            <a:extLst>
              <a:ext uri="{FF2B5EF4-FFF2-40B4-BE49-F238E27FC236}">
                <a16:creationId xmlns:a16="http://schemas.microsoft.com/office/drawing/2014/main" id="{CB8B592B-E5AA-4055-8CB3-6AEDB35AD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38352"/>
            </a:avLst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  <a:alpha val="70000"/>
                </a:schemeClr>
              </a:gs>
              <a:gs pos="100000">
                <a:schemeClr val="dk2">
                  <a:shade val="96000"/>
                  <a:satMod val="120000"/>
                  <a:lumMod val="90000"/>
                  <a:alpha val="80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5E1E7E7-BD90-4047-A7B2-97B36594F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569" y="320675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ESTATÍSTICA E PROBABILIDADE:</a:t>
            </a:r>
            <a:br>
              <a:rPr lang="en-US" dirty="0"/>
            </a:br>
            <a:r>
              <a:rPr lang="en-US" b="1" dirty="0"/>
              <a:t>COLETA DE DADOS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6D83523-3698-4BCE-8A68-F4958F8EC167}"/>
              </a:ext>
            </a:extLst>
          </p:cNvPr>
          <p:cNvSpPr txBox="1"/>
          <p:nvPr/>
        </p:nvSpPr>
        <p:spPr>
          <a:xfrm>
            <a:off x="867569" y="2182675"/>
            <a:ext cx="9562834" cy="3795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</a:rPr>
              <a:t>Frequentemente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 o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</a:rPr>
              <a:t>foco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 do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</a:rPr>
              <a:t>estudo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</a:rPr>
              <a:t>determina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 a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</a:rPr>
              <a:t>melhor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 forma para coleta de dados: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 err="1"/>
              <a:t>Censo</a:t>
            </a:r>
            <a:endParaRPr lang="en-US" sz="2000" b="1" dirty="0"/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 err="1"/>
              <a:t>Amostra</a:t>
            </a:r>
            <a:endParaRPr lang="en-US" sz="2000" b="1" dirty="0"/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 err="1"/>
              <a:t>Simulação</a:t>
            </a:r>
            <a:endParaRPr lang="en-US" sz="2000" b="1" dirty="0"/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 err="1"/>
              <a:t>Experimento</a:t>
            </a:r>
            <a:endParaRPr lang="en-US" sz="2000" b="1" dirty="0"/>
          </a:p>
        </p:txBody>
      </p:sp>
      <p:sp>
        <p:nvSpPr>
          <p:cNvPr id="14" name="Espaço Reservado para Rodapé 13">
            <a:extLst>
              <a:ext uri="{FF2B5EF4-FFF2-40B4-BE49-F238E27FC236}">
                <a16:creationId xmlns:a16="http://schemas.microsoft.com/office/drawing/2014/main" id="{91DCD780-15B3-4424-9A78-F82640674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Pedro Luiz Santos Serra - Prof. Dr.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8D29C75-F0A9-4A46-BEA3-A64835757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24</a:t>
            </a:fld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E8443E6-406A-4E9D-BBDF-18D82C7E5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97444" y="2963333"/>
            <a:ext cx="2981858" cy="3208867"/>
            <a:chOff x="9206969" y="2963333"/>
            <a:chExt cx="2981858" cy="3208867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1BA182A-2104-4C55-A000-6A17CB39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7FCCA59-6939-4760-9F82-2FC2E686F5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FB56C56-4387-44BD-B03A-5191625A5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2F6CE9C-E697-4BCF-9715-53021444C4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5D51363-57A9-46E1-8441-64EAF401C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16A542CA-0181-42F4-9C11-438FC7A92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191" y="594570"/>
            <a:ext cx="1673910" cy="140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419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735A508-2662-409F-B5A3-AEA22CE92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Snip Single Corner Rectangle 17">
            <a:extLst>
              <a:ext uri="{FF2B5EF4-FFF2-40B4-BE49-F238E27FC236}">
                <a16:creationId xmlns:a16="http://schemas.microsoft.com/office/drawing/2014/main" id="{CB8B592B-E5AA-4055-8CB3-6AEDB35AD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38352"/>
            </a:avLst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  <a:alpha val="70000"/>
                </a:schemeClr>
              </a:gs>
              <a:gs pos="100000">
                <a:schemeClr val="dk2">
                  <a:shade val="96000"/>
                  <a:satMod val="120000"/>
                  <a:lumMod val="90000"/>
                  <a:alpha val="80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5E1E7E7-BD90-4047-A7B2-97B36594F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569" y="320675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ESTATÍSTICA E PROBABILIDADE:</a:t>
            </a:r>
            <a:br>
              <a:rPr lang="en-US" dirty="0"/>
            </a:br>
            <a:r>
              <a:rPr lang="en-US" b="1" dirty="0"/>
              <a:t>COLETA DE DADOS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6D83523-3698-4BCE-8A68-F4958F8EC167}"/>
              </a:ext>
            </a:extLst>
          </p:cNvPr>
          <p:cNvSpPr txBox="1"/>
          <p:nvPr/>
        </p:nvSpPr>
        <p:spPr>
          <a:xfrm>
            <a:off x="867569" y="2182675"/>
            <a:ext cx="9562834" cy="3795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</a:rPr>
              <a:t>Censo</a:t>
            </a:r>
            <a:endParaRPr lang="en-US" sz="28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endParaRPr lang="en-US" sz="28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 err="1"/>
              <a:t>Trata</a:t>
            </a:r>
            <a:r>
              <a:rPr lang="en-US" sz="2000" b="1" dirty="0"/>
              <a:t>-se de </a:t>
            </a:r>
            <a:r>
              <a:rPr lang="en-US" sz="2000" b="1" dirty="0" err="1"/>
              <a:t>uma</a:t>
            </a:r>
            <a:r>
              <a:rPr lang="en-US" sz="2000" b="1" dirty="0"/>
              <a:t> coleta de </a:t>
            </a:r>
            <a:r>
              <a:rPr lang="en-US" sz="2000" b="1" dirty="0" err="1"/>
              <a:t>informações</a:t>
            </a:r>
            <a:r>
              <a:rPr lang="en-US" sz="2000" b="1" dirty="0"/>
              <a:t> (</a:t>
            </a:r>
            <a:r>
              <a:rPr lang="en-US" sz="2000" b="1" dirty="0" err="1"/>
              <a:t>contagem</a:t>
            </a:r>
            <a:r>
              <a:rPr lang="en-US" sz="2000" b="1" dirty="0"/>
              <a:t> </a:t>
            </a:r>
            <a:r>
              <a:rPr lang="en-US" sz="2000" b="1" dirty="0" err="1"/>
              <a:t>ou</a:t>
            </a:r>
            <a:r>
              <a:rPr lang="en-US" sz="2000" b="1" dirty="0"/>
              <a:t> </a:t>
            </a:r>
            <a:r>
              <a:rPr lang="en-US" sz="2000" b="1" dirty="0" err="1"/>
              <a:t>medição</a:t>
            </a:r>
            <a:r>
              <a:rPr lang="en-US" sz="2000" b="1" dirty="0"/>
              <a:t>) de </a:t>
            </a:r>
            <a:r>
              <a:rPr lang="en-US" sz="2000" b="1" dirty="0" err="1"/>
              <a:t>toda</a:t>
            </a:r>
            <a:r>
              <a:rPr lang="en-US" sz="2000" b="1" dirty="0"/>
              <a:t> </a:t>
            </a:r>
            <a:r>
              <a:rPr lang="en-US" sz="2000" b="1" dirty="0" err="1"/>
              <a:t>uma</a:t>
            </a:r>
            <a:r>
              <a:rPr lang="en-US" sz="2000" b="1" dirty="0"/>
              <a:t> </a:t>
            </a:r>
            <a:r>
              <a:rPr lang="en-US" sz="2000" b="1" dirty="0" err="1"/>
              <a:t>população</a:t>
            </a:r>
            <a:r>
              <a:rPr lang="en-US" sz="2000" b="1" dirty="0"/>
              <a:t>;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 err="1"/>
              <a:t>Forneçe</a:t>
            </a:r>
            <a:r>
              <a:rPr lang="en-US" sz="2000" b="1" dirty="0"/>
              <a:t> </a:t>
            </a:r>
            <a:r>
              <a:rPr lang="en-US" sz="2000" b="1" dirty="0" err="1"/>
              <a:t>informações</a:t>
            </a:r>
            <a:r>
              <a:rPr lang="en-US" sz="2000" b="1" dirty="0"/>
              <a:t> </a:t>
            </a:r>
            <a:r>
              <a:rPr lang="en-US" sz="2000" b="1" dirty="0" err="1"/>
              <a:t>completas</a:t>
            </a:r>
            <a:r>
              <a:rPr lang="en-US" sz="2000" b="1" dirty="0"/>
              <a:t>;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/>
              <a:t>De </a:t>
            </a:r>
            <a:r>
              <a:rPr lang="en-US" sz="2000" b="1" dirty="0" err="1"/>
              <a:t>difícil</a:t>
            </a:r>
            <a:r>
              <a:rPr lang="en-US" sz="2000" b="1" dirty="0"/>
              <a:t> </a:t>
            </a:r>
            <a:r>
              <a:rPr lang="en-US" sz="2000" b="1" dirty="0" err="1"/>
              <a:t>realização</a:t>
            </a:r>
            <a:r>
              <a:rPr lang="en-US" sz="2000" b="1" dirty="0"/>
              <a:t> e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/>
              <a:t>É </a:t>
            </a:r>
            <a:r>
              <a:rPr lang="en-US" sz="2000" b="1" dirty="0" err="1"/>
              <a:t>frequentemente</a:t>
            </a:r>
            <a:r>
              <a:rPr lang="en-US" sz="2000" b="1" dirty="0"/>
              <a:t> </a:t>
            </a:r>
            <a:r>
              <a:rPr lang="en-US" sz="2000" b="1" dirty="0" err="1"/>
              <a:t>dispendioso</a:t>
            </a:r>
            <a:r>
              <a:rPr lang="en-US" sz="2000" b="1" dirty="0"/>
              <a:t>.</a:t>
            </a:r>
          </a:p>
        </p:txBody>
      </p:sp>
      <p:sp>
        <p:nvSpPr>
          <p:cNvPr id="14" name="Espaço Reservado para Rodapé 13">
            <a:extLst>
              <a:ext uri="{FF2B5EF4-FFF2-40B4-BE49-F238E27FC236}">
                <a16:creationId xmlns:a16="http://schemas.microsoft.com/office/drawing/2014/main" id="{91DCD780-15B3-4424-9A78-F82640674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Pedro Luiz Santos Serra - Prof. Dr.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8D29C75-F0A9-4A46-BEA3-A64835757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25</a:t>
            </a:fld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E8443E6-406A-4E9D-BBDF-18D82C7E5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97444" y="2963333"/>
            <a:ext cx="2981858" cy="3208867"/>
            <a:chOff x="9206969" y="2963333"/>
            <a:chExt cx="2981858" cy="3208867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1BA182A-2104-4C55-A000-6A17CB39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7FCCA59-6939-4760-9F82-2FC2E686F5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FB56C56-4387-44BD-B03A-5191625A5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2F6CE9C-E697-4BCF-9715-53021444C4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5D51363-57A9-46E1-8441-64EAF401C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D7369900-B76C-4A41-B5CA-3A20E4760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845" y="608135"/>
            <a:ext cx="1686332" cy="168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359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01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5E1E7E7-BD90-4047-A7B2-97B36594F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114" y="4487332"/>
            <a:ext cx="4205003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>
                <a:solidFill>
                  <a:srgbClr val="FFFFFF"/>
                </a:solidFill>
              </a:rPr>
              <a:t>ESTATÍSTICA E PROBABILIDADE:</a:t>
            </a:r>
            <a:br>
              <a:rPr lang="en-US" sz="3200">
                <a:solidFill>
                  <a:srgbClr val="FFFFFF"/>
                </a:solidFill>
              </a:rPr>
            </a:br>
            <a:r>
              <a:rPr lang="en-US" sz="3200" b="1">
                <a:solidFill>
                  <a:srgbClr val="FFFFFF"/>
                </a:solidFill>
              </a:rPr>
              <a:t>COLETA DE DADOS</a:t>
            </a: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F30B33F6-E85D-4E11-8024-68FDE0B15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1" y="1754944"/>
            <a:ext cx="4887466" cy="3127977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16D83523-3698-4BCE-8A68-F4958F8EC167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sz="1700" b="1" dirty="0" err="1">
                <a:solidFill>
                  <a:srgbClr val="0F496F"/>
                </a:solidFill>
              </a:rPr>
              <a:t>Amostra</a:t>
            </a:r>
            <a:endParaRPr lang="en-US" sz="1700" b="1" dirty="0">
              <a:solidFill>
                <a:srgbClr val="0F496F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1700" b="1" dirty="0">
              <a:solidFill>
                <a:srgbClr val="0F496F"/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700" b="1" dirty="0">
                <a:solidFill>
                  <a:srgbClr val="0F496F"/>
                </a:solidFill>
              </a:rPr>
              <a:t>É </a:t>
            </a:r>
            <a:r>
              <a:rPr lang="en-US" sz="1700" b="1" dirty="0" err="1">
                <a:solidFill>
                  <a:srgbClr val="0F496F"/>
                </a:solidFill>
              </a:rPr>
              <a:t>uma</a:t>
            </a:r>
            <a:r>
              <a:rPr lang="en-US" sz="1700" b="1" dirty="0">
                <a:solidFill>
                  <a:srgbClr val="0F496F"/>
                </a:solidFill>
              </a:rPr>
              <a:t> </a:t>
            </a:r>
            <a:r>
              <a:rPr lang="en-US" sz="1700" b="1" dirty="0" err="1">
                <a:solidFill>
                  <a:srgbClr val="0F496F"/>
                </a:solidFill>
              </a:rPr>
              <a:t>contagem</a:t>
            </a:r>
            <a:r>
              <a:rPr lang="en-US" sz="1700" b="1" dirty="0">
                <a:solidFill>
                  <a:srgbClr val="0F496F"/>
                </a:solidFill>
              </a:rPr>
              <a:t>, </a:t>
            </a:r>
            <a:r>
              <a:rPr lang="en-US" sz="1700" b="1" dirty="0" err="1">
                <a:solidFill>
                  <a:srgbClr val="0F496F"/>
                </a:solidFill>
              </a:rPr>
              <a:t>medição</a:t>
            </a:r>
            <a:r>
              <a:rPr lang="en-US" sz="1700" b="1" dirty="0">
                <a:solidFill>
                  <a:srgbClr val="0F496F"/>
                </a:solidFill>
              </a:rPr>
              <a:t> </a:t>
            </a:r>
            <a:r>
              <a:rPr lang="en-US" sz="1700" b="1" dirty="0" err="1">
                <a:solidFill>
                  <a:srgbClr val="0F496F"/>
                </a:solidFill>
              </a:rPr>
              <a:t>ou</a:t>
            </a:r>
            <a:r>
              <a:rPr lang="en-US" sz="1700" b="1" dirty="0">
                <a:solidFill>
                  <a:srgbClr val="0F496F"/>
                </a:solidFill>
              </a:rPr>
              <a:t> </a:t>
            </a:r>
            <a:r>
              <a:rPr lang="en-US" sz="1700" b="1" dirty="0" err="1">
                <a:solidFill>
                  <a:srgbClr val="0F496F"/>
                </a:solidFill>
              </a:rPr>
              <a:t>seleção</a:t>
            </a:r>
            <a:r>
              <a:rPr lang="en-US" sz="1700" b="1" dirty="0">
                <a:solidFill>
                  <a:srgbClr val="0F496F"/>
                </a:solidFill>
              </a:rPr>
              <a:t> de </a:t>
            </a:r>
            <a:r>
              <a:rPr lang="en-US" sz="1700" b="1" dirty="0" err="1">
                <a:solidFill>
                  <a:srgbClr val="0F496F"/>
                </a:solidFill>
              </a:rPr>
              <a:t>parte</a:t>
            </a:r>
            <a:r>
              <a:rPr lang="en-US" sz="1700" b="1" dirty="0">
                <a:solidFill>
                  <a:srgbClr val="0F496F"/>
                </a:solidFill>
              </a:rPr>
              <a:t> de </a:t>
            </a:r>
            <a:r>
              <a:rPr lang="en-US" sz="1700" b="1" dirty="0" err="1">
                <a:solidFill>
                  <a:srgbClr val="0F496F"/>
                </a:solidFill>
              </a:rPr>
              <a:t>uma</a:t>
            </a:r>
            <a:r>
              <a:rPr lang="en-US" sz="1700" b="1" dirty="0">
                <a:solidFill>
                  <a:srgbClr val="0F496F"/>
                </a:solidFill>
              </a:rPr>
              <a:t> </a:t>
            </a:r>
            <a:r>
              <a:rPr lang="en-US" sz="1700" b="1" dirty="0" err="1">
                <a:solidFill>
                  <a:srgbClr val="0F496F"/>
                </a:solidFill>
              </a:rPr>
              <a:t>população</a:t>
            </a:r>
            <a:r>
              <a:rPr lang="en-US" sz="1700" b="1" dirty="0">
                <a:solidFill>
                  <a:srgbClr val="0F496F"/>
                </a:solidFill>
              </a:rPr>
              <a:t>;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700" b="1" dirty="0" err="1">
                <a:solidFill>
                  <a:srgbClr val="0F496F"/>
                </a:solidFill>
              </a:rPr>
              <a:t>Mais</a:t>
            </a:r>
            <a:r>
              <a:rPr lang="en-US" sz="1700" b="1" dirty="0">
                <a:solidFill>
                  <a:srgbClr val="0F496F"/>
                </a:solidFill>
              </a:rPr>
              <a:t> </a:t>
            </a:r>
            <a:r>
              <a:rPr lang="en-US" sz="1700" b="1" dirty="0" err="1">
                <a:solidFill>
                  <a:srgbClr val="0F496F"/>
                </a:solidFill>
              </a:rPr>
              <a:t>prático</a:t>
            </a:r>
            <a:r>
              <a:rPr lang="en-US" sz="1700" b="1" dirty="0">
                <a:solidFill>
                  <a:srgbClr val="0F496F"/>
                </a:solidFill>
              </a:rPr>
              <a:t>, e </a:t>
            </a:r>
            <a:r>
              <a:rPr lang="en-US" sz="1700" b="1" dirty="0" err="1">
                <a:solidFill>
                  <a:srgbClr val="0F496F"/>
                </a:solidFill>
              </a:rPr>
              <a:t>indicado</a:t>
            </a:r>
            <a:r>
              <a:rPr lang="en-US" sz="1700" b="1" dirty="0">
                <a:solidFill>
                  <a:srgbClr val="0F496F"/>
                </a:solidFill>
              </a:rPr>
              <a:t>, que a </a:t>
            </a:r>
            <a:r>
              <a:rPr lang="en-US" sz="1700" b="1" dirty="0" err="1">
                <a:solidFill>
                  <a:srgbClr val="0F496F"/>
                </a:solidFill>
              </a:rPr>
              <a:t>realização</a:t>
            </a:r>
            <a:r>
              <a:rPr lang="en-US" sz="1700" b="1" dirty="0">
                <a:solidFill>
                  <a:srgbClr val="0F496F"/>
                </a:solidFill>
              </a:rPr>
              <a:t> de um </a:t>
            </a:r>
            <a:r>
              <a:rPr lang="en-US" sz="1700" b="1" dirty="0" err="1">
                <a:solidFill>
                  <a:srgbClr val="0F496F"/>
                </a:solidFill>
              </a:rPr>
              <a:t>censo</a:t>
            </a:r>
            <a:r>
              <a:rPr lang="en-US" sz="1700" b="1" dirty="0">
                <a:solidFill>
                  <a:srgbClr val="0F496F"/>
                </a:solidFill>
              </a:rPr>
              <a:t>;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700" b="1" dirty="0">
                <a:solidFill>
                  <a:srgbClr val="0F496F"/>
                </a:solidFill>
              </a:rPr>
              <a:t>São </a:t>
            </a:r>
            <a:r>
              <a:rPr lang="en-US" sz="1700" b="1" dirty="0" err="1">
                <a:solidFill>
                  <a:srgbClr val="0F496F"/>
                </a:solidFill>
              </a:rPr>
              <a:t>utilizadas</a:t>
            </a:r>
            <a:r>
              <a:rPr lang="en-US" sz="1700" b="1" dirty="0">
                <a:solidFill>
                  <a:srgbClr val="0F496F"/>
                </a:solidFill>
              </a:rPr>
              <a:t> </a:t>
            </a:r>
            <a:r>
              <a:rPr lang="en-US" sz="1700" b="1" dirty="0" err="1">
                <a:solidFill>
                  <a:srgbClr val="0F496F"/>
                </a:solidFill>
              </a:rPr>
              <a:t>na</a:t>
            </a:r>
            <a:r>
              <a:rPr lang="en-US" sz="1700" b="1" dirty="0">
                <a:solidFill>
                  <a:srgbClr val="0F496F"/>
                </a:solidFill>
              </a:rPr>
              <a:t> </a:t>
            </a:r>
            <a:r>
              <a:rPr lang="en-US" sz="1700" b="1" dirty="0" err="1">
                <a:solidFill>
                  <a:srgbClr val="0F496F"/>
                </a:solidFill>
              </a:rPr>
              <a:t>predição</a:t>
            </a:r>
            <a:r>
              <a:rPr lang="en-US" sz="1700" b="1" dirty="0">
                <a:solidFill>
                  <a:srgbClr val="0F496F"/>
                </a:solidFill>
              </a:rPr>
              <a:t> de </a:t>
            </a:r>
            <a:r>
              <a:rPr lang="en-US" sz="1700" b="1" dirty="0" err="1">
                <a:solidFill>
                  <a:srgbClr val="0F496F"/>
                </a:solidFill>
              </a:rPr>
              <a:t>vários</a:t>
            </a:r>
            <a:r>
              <a:rPr lang="en-US" sz="1700" b="1" dirty="0">
                <a:solidFill>
                  <a:srgbClr val="0F496F"/>
                </a:solidFill>
              </a:rPr>
              <a:t> </a:t>
            </a:r>
            <a:r>
              <a:rPr lang="en-US" sz="1700" b="1" dirty="0" err="1">
                <a:solidFill>
                  <a:srgbClr val="0F496F"/>
                </a:solidFill>
              </a:rPr>
              <a:t>parâmetros</a:t>
            </a:r>
            <a:r>
              <a:rPr lang="en-US" sz="1700" b="1" dirty="0">
                <a:solidFill>
                  <a:srgbClr val="0F496F"/>
                </a:solidFill>
              </a:rPr>
              <a:t> </a:t>
            </a:r>
            <a:r>
              <a:rPr lang="en-US" sz="1700" b="1" dirty="0" err="1">
                <a:solidFill>
                  <a:srgbClr val="0F496F"/>
                </a:solidFill>
              </a:rPr>
              <a:t>populacionais</a:t>
            </a:r>
            <a:r>
              <a:rPr lang="en-US" sz="1700" b="1" dirty="0">
                <a:solidFill>
                  <a:srgbClr val="0F496F"/>
                </a:solidFill>
              </a:rPr>
              <a:t>;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700" b="1" dirty="0" err="1">
                <a:solidFill>
                  <a:srgbClr val="0F496F"/>
                </a:solidFill>
              </a:rPr>
              <a:t>Existem</a:t>
            </a:r>
            <a:r>
              <a:rPr lang="en-US" sz="1700" b="1" dirty="0">
                <a:solidFill>
                  <a:srgbClr val="0F496F"/>
                </a:solidFill>
              </a:rPr>
              <a:t> </a:t>
            </a:r>
            <a:r>
              <a:rPr lang="en-US" sz="1700" b="1" dirty="0" err="1">
                <a:solidFill>
                  <a:srgbClr val="0F496F"/>
                </a:solidFill>
              </a:rPr>
              <a:t>várias</a:t>
            </a:r>
            <a:r>
              <a:rPr lang="en-US" sz="1700" b="1" dirty="0">
                <a:solidFill>
                  <a:srgbClr val="0F496F"/>
                </a:solidFill>
              </a:rPr>
              <a:t> </a:t>
            </a:r>
            <a:r>
              <a:rPr lang="en-US" sz="1700" b="1" dirty="0" err="1">
                <a:solidFill>
                  <a:srgbClr val="0F496F"/>
                </a:solidFill>
              </a:rPr>
              <a:t>formas</a:t>
            </a:r>
            <a:r>
              <a:rPr lang="en-US" sz="1700" b="1" dirty="0">
                <a:solidFill>
                  <a:srgbClr val="0F496F"/>
                </a:solidFill>
              </a:rPr>
              <a:t> de coleta por </a:t>
            </a:r>
            <a:r>
              <a:rPr lang="en-US" sz="1700" b="1" dirty="0" err="1">
                <a:solidFill>
                  <a:srgbClr val="0F496F"/>
                </a:solidFill>
              </a:rPr>
              <a:t>amostragem</a:t>
            </a:r>
            <a:r>
              <a:rPr lang="en-US" sz="1700" b="1" dirty="0">
                <a:solidFill>
                  <a:srgbClr val="0F496F"/>
                </a:solidFill>
              </a:rPr>
              <a:t> e a </a:t>
            </a:r>
            <a:r>
              <a:rPr lang="en-US" sz="1700" b="1" dirty="0" err="1">
                <a:solidFill>
                  <a:srgbClr val="0F496F"/>
                </a:solidFill>
              </a:rPr>
              <a:t>mais</a:t>
            </a:r>
            <a:r>
              <a:rPr lang="en-US" sz="1700" b="1" dirty="0">
                <a:solidFill>
                  <a:srgbClr val="0F496F"/>
                </a:solidFill>
              </a:rPr>
              <a:t> </a:t>
            </a:r>
            <a:r>
              <a:rPr lang="en-US" sz="1700" b="1" dirty="0" err="1">
                <a:solidFill>
                  <a:srgbClr val="0F496F"/>
                </a:solidFill>
              </a:rPr>
              <a:t>indicada</a:t>
            </a:r>
            <a:r>
              <a:rPr lang="en-US" sz="1700" b="1" dirty="0">
                <a:solidFill>
                  <a:srgbClr val="0F496F"/>
                </a:solidFill>
              </a:rPr>
              <a:t> </a:t>
            </a:r>
            <a:r>
              <a:rPr lang="en-US" sz="1700" b="1" dirty="0" err="1">
                <a:solidFill>
                  <a:srgbClr val="0F496F"/>
                </a:solidFill>
              </a:rPr>
              <a:t>será</a:t>
            </a:r>
            <a:r>
              <a:rPr lang="en-US" sz="1700" b="1" dirty="0">
                <a:solidFill>
                  <a:srgbClr val="0F496F"/>
                </a:solidFill>
              </a:rPr>
              <a:t> a que </a:t>
            </a:r>
            <a:r>
              <a:rPr lang="en-US" sz="1700" b="1" dirty="0" err="1">
                <a:solidFill>
                  <a:srgbClr val="0F496F"/>
                </a:solidFill>
              </a:rPr>
              <a:t>resultar</a:t>
            </a:r>
            <a:r>
              <a:rPr lang="en-US" sz="1700" b="1" dirty="0">
                <a:solidFill>
                  <a:srgbClr val="0F496F"/>
                </a:solidFill>
              </a:rPr>
              <a:t> </a:t>
            </a:r>
            <a:r>
              <a:rPr lang="en-US" sz="1700" b="1" dirty="0" err="1">
                <a:solidFill>
                  <a:srgbClr val="0F496F"/>
                </a:solidFill>
              </a:rPr>
              <a:t>em</a:t>
            </a:r>
            <a:r>
              <a:rPr lang="en-US" sz="1700" b="1" dirty="0">
                <a:solidFill>
                  <a:srgbClr val="0F496F"/>
                </a:solidFill>
              </a:rPr>
              <a:t> dados </a:t>
            </a:r>
            <a:r>
              <a:rPr lang="en-US" sz="1700" b="1" dirty="0" err="1">
                <a:solidFill>
                  <a:srgbClr val="0F496F"/>
                </a:solidFill>
              </a:rPr>
              <a:t>mais</a:t>
            </a:r>
            <a:r>
              <a:rPr lang="en-US" sz="1700" b="1" dirty="0">
                <a:solidFill>
                  <a:srgbClr val="0F496F"/>
                </a:solidFill>
              </a:rPr>
              <a:t> </a:t>
            </a:r>
            <a:r>
              <a:rPr lang="en-US" sz="1700" b="1" dirty="0" err="1">
                <a:solidFill>
                  <a:srgbClr val="0F496F"/>
                </a:solidFill>
              </a:rPr>
              <a:t>representativos</a:t>
            </a:r>
            <a:r>
              <a:rPr lang="en-US" sz="1700" b="1" dirty="0">
                <a:solidFill>
                  <a:srgbClr val="0F496F"/>
                </a:solidFill>
              </a:rPr>
              <a:t>.</a:t>
            </a:r>
          </a:p>
        </p:txBody>
      </p:sp>
      <p:sp>
        <p:nvSpPr>
          <p:cNvPr id="14" name="Espaço Reservado para Rodapé 13">
            <a:extLst>
              <a:ext uri="{FF2B5EF4-FFF2-40B4-BE49-F238E27FC236}">
                <a16:creationId xmlns:a16="http://schemas.microsoft.com/office/drawing/2014/main" id="{91DCD780-15B3-4424-9A78-F82640674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rgbClr val="0A304A"/>
                </a:solidFill>
                <a:effectLst/>
                <a:latin typeface="+mn-lt"/>
                <a:ea typeface="+mn-ea"/>
                <a:cs typeface="+mn-cs"/>
              </a:rPr>
              <a:t>Pedro Luiz Santos Serra - Prof. Dr.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8D29C75-F0A9-4A46-BEA3-A64835757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0A304A"/>
                </a:solidFill>
              </a:rPr>
              <a:pPr defTabSz="914400">
                <a:spcAft>
                  <a:spcPts val="600"/>
                </a:spcAft>
              </a:pPr>
              <a:t>26</a:t>
            </a:fld>
            <a:endParaRPr lang="en-US">
              <a:solidFill>
                <a:srgbClr val="0A304A"/>
              </a:solidFill>
            </a:endParaRPr>
          </a:p>
        </p:txBody>
      </p:sp>
      <p:grpSp>
        <p:nvGrpSpPr>
          <p:cNvPr id="114" name="Group 103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05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82382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735A508-2662-409F-B5A3-AEA22CE92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Snip Single Corner Rectangle 17">
            <a:extLst>
              <a:ext uri="{FF2B5EF4-FFF2-40B4-BE49-F238E27FC236}">
                <a16:creationId xmlns:a16="http://schemas.microsoft.com/office/drawing/2014/main" id="{CB8B592B-E5AA-4055-8CB3-6AEDB35AD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38352"/>
            </a:avLst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  <a:alpha val="70000"/>
                </a:schemeClr>
              </a:gs>
              <a:gs pos="100000">
                <a:schemeClr val="dk2">
                  <a:shade val="96000"/>
                  <a:satMod val="120000"/>
                  <a:lumMod val="90000"/>
                  <a:alpha val="80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5E1E7E7-BD90-4047-A7B2-97B36594F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569" y="320675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ESTATÍSTICA E PROBABILIDADE:</a:t>
            </a:r>
            <a:br>
              <a:rPr lang="en-US" dirty="0"/>
            </a:br>
            <a:r>
              <a:rPr lang="en-US" b="1" dirty="0"/>
              <a:t>COLETA DE DADOS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6D83523-3698-4BCE-8A68-F4958F8EC167}"/>
              </a:ext>
            </a:extLst>
          </p:cNvPr>
          <p:cNvSpPr txBox="1"/>
          <p:nvPr/>
        </p:nvSpPr>
        <p:spPr>
          <a:xfrm>
            <a:off x="867569" y="2182675"/>
            <a:ext cx="9562834" cy="3795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</a:rPr>
              <a:t>Simulação</a:t>
            </a:r>
            <a:endParaRPr lang="en-US" sz="28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endParaRPr lang="en-US" sz="28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 err="1"/>
              <a:t>Os</a:t>
            </a:r>
            <a:r>
              <a:rPr lang="en-US" sz="2000" b="1" dirty="0"/>
              <a:t> dados </a:t>
            </a:r>
            <a:r>
              <a:rPr lang="en-US" sz="2000" b="1" dirty="0" err="1"/>
              <a:t>são</a:t>
            </a:r>
            <a:r>
              <a:rPr lang="en-US" sz="2000" b="1" dirty="0"/>
              <a:t> </a:t>
            </a:r>
            <a:r>
              <a:rPr lang="en-US" sz="2000" b="1" dirty="0" err="1"/>
              <a:t>obtidos</a:t>
            </a:r>
            <a:r>
              <a:rPr lang="en-US" sz="2000" b="1" dirty="0"/>
              <a:t> a </a:t>
            </a:r>
            <a:r>
              <a:rPr lang="en-US" sz="2000" b="1" dirty="0" err="1"/>
              <a:t>partir</a:t>
            </a:r>
            <a:r>
              <a:rPr lang="en-US" sz="2000" b="1" dirty="0"/>
              <a:t> de </a:t>
            </a:r>
            <a:r>
              <a:rPr lang="en-US" sz="2000" b="1" dirty="0" err="1"/>
              <a:t>modelos</a:t>
            </a:r>
            <a:r>
              <a:rPr lang="en-US" sz="2000" b="1" dirty="0"/>
              <a:t> </a:t>
            </a:r>
            <a:r>
              <a:rPr lang="en-US" sz="2000" b="1" dirty="0" err="1"/>
              <a:t>físicos</a:t>
            </a:r>
            <a:r>
              <a:rPr lang="en-US" sz="2000" b="1" dirty="0"/>
              <a:t> </a:t>
            </a:r>
            <a:r>
              <a:rPr lang="en-US" sz="2000" b="1" dirty="0" err="1"/>
              <a:t>ou</a:t>
            </a:r>
            <a:r>
              <a:rPr lang="en-US" sz="2000" b="1" dirty="0"/>
              <a:t> </a:t>
            </a:r>
            <a:r>
              <a:rPr lang="en-US" sz="2000" b="1" dirty="0" err="1"/>
              <a:t>matemáticos</a:t>
            </a:r>
            <a:endParaRPr lang="en-US" sz="2000" b="1" dirty="0"/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 err="1"/>
              <a:t>Simulações</a:t>
            </a:r>
            <a:r>
              <a:rPr lang="en-US" sz="2000" b="1" dirty="0"/>
              <a:t> dos </a:t>
            </a:r>
            <a:r>
              <a:rPr lang="en-US" sz="2000" b="1" dirty="0" err="1"/>
              <a:t>processos</a:t>
            </a:r>
            <a:r>
              <a:rPr lang="en-US" sz="2000" b="1" dirty="0"/>
              <a:t> </a:t>
            </a:r>
            <a:r>
              <a:rPr lang="en-US" sz="2000" b="1" dirty="0" err="1"/>
              <a:t>são</a:t>
            </a:r>
            <a:r>
              <a:rPr lang="en-US" sz="2000" b="1" dirty="0"/>
              <a:t> </a:t>
            </a:r>
            <a:r>
              <a:rPr lang="en-US" sz="2000" b="1" dirty="0" err="1"/>
              <a:t>realizadas</a:t>
            </a:r>
            <a:r>
              <a:rPr lang="en-US" sz="2000" b="1" dirty="0"/>
              <a:t> com o </a:t>
            </a:r>
            <a:r>
              <a:rPr lang="en-US" sz="2000" b="1" dirty="0" err="1"/>
              <a:t>máximo</a:t>
            </a:r>
            <a:r>
              <a:rPr lang="en-US" sz="2000" b="1" dirty="0"/>
              <a:t> de </a:t>
            </a:r>
            <a:r>
              <a:rPr lang="en-US" sz="2000" b="1" dirty="0" err="1"/>
              <a:t>fidelidade</a:t>
            </a:r>
            <a:r>
              <a:rPr lang="en-US" sz="2000" b="1" dirty="0"/>
              <a:t> </a:t>
            </a:r>
            <a:r>
              <a:rPr lang="en-US" sz="2000" b="1" dirty="0" err="1"/>
              <a:t>possível</a:t>
            </a:r>
            <a:r>
              <a:rPr lang="en-US" sz="2000" b="1" dirty="0"/>
              <a:t> </a:t>
            </a:r>
            <a:r>
              <a:rPr lang="en-US" sz="2000" b="1" dirty="0" err="1"/>
              <a:t>ao</a:t>
            </a:r>
            <a:r>
              <a:rPr lang="en-US" sz="2000" b="1" dirty="0"/>
              <a:t> </a:t>
            </a:r>
            <a:r>
              <a:rPr lang="en-US" sz="2000" b="1" dirty="0" err="1"/>
              <a:t>evento</a:t>
            </a:r>
            <a:r>
              <a:rPr lang="en-US" sz="2000" b="1" dirty="0"/>
              <a:t>/</a:t>
            </a:r>
            <a:r>
              <a:rPr lang="en-US" sz="2000" b="1" dirty="0" err="1"/>
              <a:t>experimento</a:t>
            </a:r>
            <a:r>
              <a:rPr lang="en-US" sz="2000" b="1" dirty="0"/>
              <a:t> </a:t>
            </a:r>
            <a:r>
              <a:rPr lang="en-US" sz="2000" b="1" dirty="0" err="1"/>
              <a:t>em</a:t>
            </a:r>
            <a:r>
              <a:rPr lang="en-US" sz="2000" b="1" dirty="0"/>
              <a:t> </a:t>
            </a:r>
            <a:r>
              <a:rPr lang="en-US" sz="2000" b="1" dirty="0" err="1"/>
              <a:t>estudo</a:t>
            </a:r>
            <a:r>
              <a:rPr lang="en-US" sz="2000" b="1" dirty="0"/>
              <a:t>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 err="1"/>
              <a:t>Requer</a:t>
            </a:r>
            <a:r>
              <a:rPr lang="en-US" sz="2000" b="1" dirty="0"/>
              <a:t> o </a:t>
            </a:r>
            <a:r>
              <a:rPr lang="en-US" sz="2000" b="1" dirty="0" err="1"/>
              <a:t>uso</a:t>
            </a:r>
            <a:r>
              <a:rPr lang="en-US" sz="2000" b="1" dirty="0"/>
              <a:t> de </a:t>
            </a:r>
            <a:r>
              <a:rPr lang="en-US" sz="2000" b="1" dirty="0" err="1"/>
              <a:t>computadores</a:t>
            </a:r>
            <a:r>
              <a:rPr lang="en-US" sz="2000" b="1" dirty="0"/>
              <a:t> e </a:t>
            </a:r>
            <a:r>
              <a:rPr lang="en-US" sz="2000" b="1" dirty="0" err="1"/>
              <a:t>equipamentos</a:t>
            </a:r>
            <a:r>
              <a:rPr lang="en-US" sz="2000" b="1" dirty="0"/>
              <a:t> </a:t>
            </a:r>
            <a:r>
              <a:rPr lang="en-US" sz="2000" b="1" dirty="0" err="1"/>
              <a:t>sofisticados</a:t>
            </a:r>
            <a:r>
              <a:rPr lang="en-US" sz="2000" b="1" dirty="0"/>
              <a:t> para </a:t>
            </a:r>
            <a:r>
              <a:rPr lang="en-US" sz="2000" b="1" dirty="0" err="1"/>
              <a:t>realização</a:t>
            </a:r>
            <a:r>
              <a:rPr lang="en-US" sz="2000" b="1" dirty="0"/>
              <a:t> dos </a:t>
            </a:r>
            <a:r>
              <a:rPr lang="en-US" sz="2000" b="1" dirty="0" err="1"/>
              <a:t>cálculos</a:t>
            </a:r>
            <a:r>
              <a:rPr lang="en-US" sz="2000" b="1" dirty="0"/>
              <a:t>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 err="1"/>
              <a:t>Permitem</a:t>
            </a:r>
            <a:r>
              <a:rPr lang="en-US" sz="2000" b="1" dirty="0"/>
              <a:t> o </a:t>
            </a:r>
            <a:r>
              <a:rPr lang="en-US" sz="2000" b="1" dirty="0" err="1"/>
              <a:t>estudo</a:t>
            </a:r>
            <a:r>
              <a:rPr lang="en-US" sz="2000" b="1" dirty="0"/>
              <a:t> de </a:t>
            </a:r>
            <a:r>
              <a:rPr lang="en-US" sz="2000" b="1" dirty="0" err="1"/>
              <a:t>modelos</a:t>
            </a:r>
            <a:r>
              <a:rPr lang="en-US" sz="2000" b="1" dirty="0"/>
              <a:t> de </a:t>
            </a:r>
            <a:r>
              <a:rPr lang="en-US" sz="2000" b="1" dirty="0" err="1"/>
              <a:t>difícil</a:t>
            </a:r>
            <a:r>
              <a:rPr lang="en-US" sz="2000" b="1" dirty="0"/>
              <a:t> e </a:t>
            </a:r>
            <a:r>
              <a:rPr lang="en-US" sz="2000" b="1" dirty="0" err="1"/>
              <a:t>dispendiosa</a:t>
            </a:r>
            <a:r>
              <a:rPr lang="en-US" sz="2000" b="1" dirty="0"/>
              <a:t> </a:t>
            </a:r>
            <a:r>
              <a:rPr lang="en-US" sz="2000" b="1" dirty="0" err="1"/>
              <a:t>fabricação</a:t>
            </a:r>
            <a:r>
              <a:rPr lang="en-US" sz="2000" b="1" dirty="0"/>
              <a:t>.</a:t>
            </a:r>
          </a:p>
        </p:txBody>
      </p:sp>
      <p:sp>
        <p:nvSpPr>
          <p:cNvPr id="14" name="Espaço Reservado para Rodapé 13">
            <a:extLst>
              <a:ext uri="{FF2B5EF4-FFF2-40B4-BE49-F238E27FC236}">
                <a16:creationId xmlns:a16="http://schemas.microsoft.com/office/drawing/2014/main" id="{91DCD780-15B3-4424-9A78-F82640674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Pedro Luiz Santos Serra - Prof. Dr.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8D29C75-F0A9-4A46-BEA3-A64835757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27</a:t>
            </a:fld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E8443E6-406A-4E9D-BBDF-18D82C7E5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97444" y="2963333"/>
            <a:ext cx="2981858" cy="3208867"/>
            <a:chOff x="9206969" y="2963333"/>
            <a:chExt cx="2981858" cy="3208867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1BA182A-2104-4C55-A000-6A17CB39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7FCCA59-6939-4760-9F82-2FC2E686F5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FB56C56-4387-44BD-B03A-5191625A5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2F6CE9C-E697-4BCF-9715-53021444C4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5D51363-57A9-46E1-8441-64EAF401C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74E03A93-1D0D-47E9-A323-C1A20DAFD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568" y="466265"/>
            <a:ext cx="2911936" cy="291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74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01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5E1E7E7-BD90-4047-A7B2-97B36594F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114" y="4487332"/>
            <a:ext cx="4205003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>
                <a:solidFill>
                  <a:srgbClr val="FFFFFF"/>
                </a:solidFill>
              </a:rPr>
              <a:t>ESTATÍSTICA E PROBABILIDADE:</a:t>
            </a:r>
            <a:br>
              <a:rPr lang="en-US" sz="3200">
                <a:solidFill>
                  <a:srgbClr val="FFFFFF"/>
                </a:solidFill>
              </a:rPr>
            </a:br>
            <a:r>
              <a:rPr lang="en-US" sz="3200" b="1">
                <a:solidFill>
                  <a:srgbClr val="FFFFFF"/>
                </a:solidFill>
              </a:rPr>
              <a:t>COLETA DE DADOS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6D83523-3698-4BCE-8A68-F4958F8EC167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sz="1700" b="1" dirty="0" err="1">
                <a:solidFill>
                  <a:srgbClr val="0F496F"/>
                </a:solidFill>
              </a:rPr>
              <a:t>Experimento</a:t>
            </a:r>
            <a:endParaRPr lang="en-US" sz="1700" b="1" dirty="0">
              <a:solidFill>
                <a:srgbClr val="0F496F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1700" b="1" dirty="0">
              <a:solidFill>
                <a:srgbClr val="0F496F"/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700" b="1" dirty="0" err="1">
                <a:solidFill>
                  <a:srgbClr val="0F496F"/>
                </a:solidFill>
              </a:rPr>
              <a:t>Consiste</a:t>
            </a:r>
            <a:r>
              <a:rPr lang="en-US" sz="1700" b="1" dirty="0">
                <a:solidFill>
                  <a:srgbClr val="0F496F"/>
                </a:solidFill>
              </a:rPr>
              <a:t> </a:t>
            </a:r>
            <a:r>
              <a:rPr lang="en-US" sz="1700" b="1" dirty="0" err="1">
                <a:solidFill>
                  <a:srgbClr val="0F496F"/>
                </a:solidFill>
              </a:rPr>
              <a:t>na</a:t>
            </a:r>
            <a:r>
              <a:rPr lang="en-US" sz="1700" b="1" dirty="0">
                <a:solidFill>
                  <a:srgbClr val="0F496F"/>
                </a:solidFill>
              </a:rPr>
              <a:t> </a:t>
            </a:r>
            <a:r>
              <a:rPr lang="en-US" sz="1700" b="1" dirty="0" err="1">
                <a:solidFill>
                  <a:srgbClr val="0F496F"/>
                </a:solidFill>
              </a:rPr>
              <a:t>aplicação</a:t>
            </a:r>
            <a:r>
              <a:rPr lang="en-US" sz="1700" b="1" dirty="0">
                <a:solidFill>
                  <a:srgbClr val="0F496F"/>
                </a:solidFill>
              </a:rPr>
              <a:t> de um </a:t>
            </a:r>
            <a:r>
              <a:rPr lang="en-US" sz="1700" b="1" dirty="0" err="1">
                <a:solidFill>
                  <a:srgbClr val="0F496F"/>
                </a:solidFill>
              </a:rPr>
              <a:t>tratamento</a:t>
            </a:r>
            <a:r>
              <a:rPr lang="en-US" sz="1700" b="1" dirty="0">
                <a:solidFill>
                  <a:srgbClr val="0F496F"/>
                </a:solidFill>
              </a:rPr>
              <a:t> </a:t>
            </a:r>
            <a:r>
              <a:rPr lang="en-US" sz="1700" b="1" dirty="0" err="1">
                <a:solidFill>
                  <a:srgbClr val="0F496F"/>
                </a:solidFill>
              </a:rPr>
              <a:t>em</a:t>
            </a:r>
            <a:r>
              <a:rPr lang="en-US" sz="1700" b="1" dirty="0">
                <a:solidFill>
                  <a:srgbClr val="0F496F"/>
                </a:solidFill>
              </a:rPr>
              <a:t> </a:t>
            </a:r>
            <a:r>
              <a:rPr lang="en-US" sz="1700" b="1" dirty="0" err="1">
                <a:solidFill>
                  <a:srgbClr val="0F496F"/>
                </a:solidFill>
              </a:rPr>
              <a:t>uma</a:t>
            </a:r>
            <a:r>
              <a:rPr lang="en-US" sz="1700" b="1" dirty="0">
                <a:solidFill>
                  <a:srgbClr val="0F496F"/>
                </a:solidFill>
              </a:rPr>
              <a:t> </a:t>
            </a:r>
            <a:r>
              <a:rPr lang="en-US" sz="1700" b="1" dirty="0" err="1">
                <a:solidFill>
                  <a:srgbClr val="0F496F"/>
                </a:solidFill>
              </a:rPr>
              <a:t>parte</a:t>
            </a:r>
            <a:r>
              <a:rPr lang="en-US" sz="1700" b="1" dirty="0">
                <a:solidFill>
                  <a:srgbClr val="0F496F"/>
                </a:solidFill>
              </a:rPr>
              <a:t> de </a:t>
            </a:r>
            <a:r>
              <a:rPr lang="en-US" sz="1700" b="1" dirty="0" err="1">
                <a:solidFill>
                  <a:srgbClr val="0F496F"/>
                </a:solidFill>
              </a:rPr>
              <a:t>uma</a:t>
            </a:r>
            <a:r>
              <a:rPr lang="en-US" sz="1700" b="1" dirty="0">
                <a:solidFill>
                  <a:srgbClr val="0F496F"/>
                </a:solidFill>
              </a:rPr>
              <a:t> </a:t>
            </a:r>
            <a:r>
              <a:rPr lang="en-US" sz="1700" b="1" dirty="0" err="1">
                <a:solidFill>
                  <a:srgbClr val="0F496F"/>
                </a:solidFill>
              </a:rPr>
              <a:t>população</a:t>
            </a:r>
            <a:r>
              <a:rPr lang="en-US" sz="1700" b="1" dirty="0">
                <a:solidFill>
                  <a:srgbClr val="0F496F"/>
                </a:solidFill>
              </a:rPr>
              <a:t>;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700" b="1" dirty="0">
                <a:solidFill>
                  <a:srgbClr val="0F496F"/>
                </a:solidFill>
              </a:rPr>
              <a:t>As </a:t>
            </a:r>
            <a:r>
              <a:rPr lang="en-US" sz="1700" b="1" dirty="0" err="1">
                <a:solidFill>
                  <a:srgbClr val="0F496F"/>
                </a:solidFill>
              </a:rPr>
              <a:t>respostas</a:t>
            </a:r>
            <a:r>
              <a:rPr lang="en-US" sz="1700" b="1" dirty="0">
                <a:solidFill>
                  <a:srgbClr val="0F496F"/>
                </a:solidFill>
              </a:rPr>
              <a:t> </a:t>
            </a:r>
            <a:r>
              <a:rPr lang="en-US" sz="1700" b="1" dirty="0" err="1">
                <a:solidFill>
                  <a:srgbClr val="0F496F"/>
                </a:solidFill>
              </a:rPr>
              <a:t>são</a:t>
            </a:r>
            <a:r>
              <a:rPr lang="en-US" sz="1700" b="1" dirty="0">
                <a:solidFill>
                  <a:srgbClr val="0F496F"/>
                </a:solidFill>
              </a:rPr>
              <a:t> </a:t>
            </a:r>
            <a:r>
              <a:rPr lang="en-US" sz="1700" b="1" dirty="0" err="1">
                <a:solidFill>
                  <a:srgbClr val="0F496F"/>
                </a:solidFill>
              </a:rPr>
              <a:t>analisadas</a:t>
            </a:r>
            <a:r>
              <a:rPr lang="en-US" sz="1700" b="1" dirty="0">
                <a:solidFill>
                  <a:srgbClr val="0F496F"/>
                </a:solidFill>
              </a:rPr>
              <a:t> </a:t>
            </a:r>
            <a:r>
              <a:rPr lang="en-US" sz="1700" b="1" dirty="0" err="1">
                <a:solidFill>
                  <a:srgbClr val="0F496F"/>
                </a:solidFill>
              </a:rPr>
              <a:t>em</a:t>
            </a:r>
            <a:r>
              <a:rPr lang="en-US" sz="1700" b="1" dirty="0">
                <a:solidFill>
                  <a:srgbClr val="0F496F"/>
                </a:solidFill>
              </a:rPr>
              <a:t> </a:t>
            </a:r>
            <a:r>
              <a:rPr lang="en-US" sz="1700" b="1" dirty="0" err="1">
                <a:solidFill>
                  <a:srgbClr val="0F496F"/>
                </a:solidFill>
              </a:rPr>
              <a:t>dois</a:t>
            </a:r>
            <a:r>
              <a:rPr lang="en-US" sz="1700" b="1" dirty="0">
                <a:solidFill>
                  <a:srgbClr val="0F496F"/>
                </a:solidFill>
              </a:rPr>
              <a:t> </a:t>
            </a:r>
            <a:r>
              <a:rPr lang="en-US" sz="1700" b="1" dirty="0" err="1">
                <a:solidFill>
                  <a:srgbClr val="0F496F"/>
                </a:solidFill>
              </a:rPr>
              <a:t>grupos</a:t>
            </a:r>
            <a:r>
              <a:rPr lang="en-US" sz="1700" b="1" dirty="0">
                <a:solidFill>
                  <a:srgbClr val="0F496F"/>
                </a:solidFill>
              </a:rPr>
              <a:t> </a:t>
            </a:r>
            <a:r>
              <a:rPr lang="en-US" sz="1700" b="1" dirty="0" err="1">
                <a:solidFill>
                  <a:srgbClr val="0F496F"/>
                </a:solidFill>
              </a:rPr>
              <a:t>distintos</a:t>
            </a:r>
            <a:r>
              <a:rPr lang="en-US" sz="1700" b="1" dirty="0">
                <a:solidFill>
                  <a:srgbClr val="0F496F"/>
                </a:solidFill>
              </a:rPr>
              <a:t>;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700" b="1" dirty="0">
                <a:solidFill>
                  <a:srgbClr val="0F496F"/>
                </a:solidFill>
              </a:rPr>
              <a:t>A </a:t>
            </a:r>
            <a:r>
              <a:rPr lang="en-US" sz="1700" b="1" dirty="0" err="1">
                <a:solidFill>
                  <a:srgbClr val="0F496F"/>
                </a:solidFill>
              </a:rPr>
              <a:t>parte</a:t>
            </a:r>
            <a:r>
              <a:rPr lang="en-US" sz="1700" b="1" dirty="0">
                <a:solidFill>
                  <a:srgbClr val="0F496F"/>
                </a:solidFill>
              </a:rPr>
              <a:t> da </a:t>
            </a:r>
            <a:r>
              <a:rPr lang="en-US" sz="1700" b="1" dirty="0" err="1">
                <a:solidFill>
                  <a:srgbClr val="0F496F"/>
                </a:solidFill>
              </a:rPr>
              <a:t>população</a:t>
            </a:r>
            <a:r>
              <a:rPr lang="en-US" sz="1700" b="1" dirty="0">
                <a:solidFill>
                  <a:srgbClr val="0F496F"/>
                </a:solidFill>
              </a:rPr>
              <a:t> que </a:t>
            </a:r>
            <a:r>
              <a:rPr lang="en-US" sz="1700" b="1" dirty="0" err="1">
                <a:solidFill>
                  <a:srgbClr val="0F496F"/>
                </a:solidFill>
              </a:rPr>
              <a:t>recebeu</a:t>
            </a:r>
            <a:r>
              <a:rPr lang="en-US" sz="1700" b="1" dirty="0">
                <a:solidFill>
                  <a:srgbClr val="0F496F"/>
                </a:solidFill>
              </a:rPr>
              <a:t> o </a:t>
            </a:r>
            <a:r>
              <a:rPr lang="en-US" sz="1700" b="1" dirty="0" err="1">
                <a:solidFill>
                  <a:srgbClr val="0F496F"/>
                </a:solidFill>
              </a:rPr>
              <a:t>tratamento</a:t>
            </a:r>
            <a:r>
              <a:rPr lang="en-US" sz="1700" b="1" dirty="0">
                <a:solidFill>
                  <a:srgbClr val="0F496F"/>
                </a:solidFill>
              </a:rPr>
              <a:t> e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700" b="1" dirty="0">
                <a:solidFill>
                  <a:srgbClr val="0F496F"/>
                </a:solidFill>
              </a:rPr>
              <a:t>A </a:t>
            </a:r>
            <a:r>
              <a:rPr lang="en-US" sz="1700" b="1" dirty="0" err="1">
                <a:solidFill>
                  <a:srgbClr val="0F496F"/>
                </a:solidFill>
              </a:rPr>
              <a:t>parte</a:t>
            </a:r>
            <a:r>
              <a:rPr lang="en-US" sz="1700" b="1" dirty="0">
                <a:solidFill>
                  <a:srgbClr val="0F496F"/>
                </a:solidFill>
              </a:rPr>
              <a:t> da </a:t>
            </a:r>
            <a:r>
              <a:rPr lang="en-US" sz="1700" b="1" dirty="0" err="1">
                <a:solidFill>
                  <a:srgbClr val="0F496F"/>
                </a:solidFill>
              </a:rPr>
              <a:t>população</a:t>
            </a:r>
            <a:r>
              <a:rPr lang="en-US" sz="1700" b="1" dirty="0">
                <a:solidFill>
                  <a:srgbClr val="0F496F"/>
                </a:solidFill>
              </a:rPr>
              <a:t> que </a:t>
            </a:r>
            <a:r>
              <a:rPr lang="en-US" sz="1700" b="1" dirty="0" err="1">
                <a:solidFill>
                  <a:srgbClr val="0F496F"/>
                </a:solidFill>
              </a:rPr>
              <a:t>não</a:t>
            </a:r>
            <a:r>
              <a:rPr lang="en-US" sz="1700" b="1" dirty="0">
                <a:solidFill>
                  <a:srgbClr val="0F496F"/>
                </a:solidFill>
              </a:rPr>
              <a:t> </a:t>
            </a:r>
            <a:r>
              <a:rPr lang="en-US" sz="1700" b="1" dirty="0" err="1">
                <a:solidFill>
                  <a:srgbClr val="0F496F"/>
                </a:solidFill>
              </a:rPr>
              <a:t>recebeu</a:t>
            </a:r>
            <a:r>
              <a:rPr lang="en-US" sz="1700" b="1" dirty="0">
                <a:solidFill>
                  <a:srgbClr val="0F496F"/>
                </a:solidFill>
              </a:rPr>
              <a:t> o </a:t>
            </a:r>
            <a:r>
              <a:rPr lang="en-US" sz="1700" b="1" dirty="0" err="1">
                <a:solidFill>
                  <a:srgbClr val="0F496F"/>
                </a:solidFill>
              </a:rPr>
              <a:t>tratamento</a:t>
            </a:r>
            <a:r>
              <a:rPr lang="en-US" sz="1700" b="1" dirty="0">
                <a:solidFill>
                  <a:srgbClr val="0F496F"/>
                </a:solidFill>
              </a:rPr>
              <a:t>.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700" b="1" dirty="0">
                <a:solidFill>
                  <a:srgbClr val="0F496F"/>
                </a:solidFill>
              </a:rPr>
              <a:t>As </a:t>
            </a:r>
            <a:r>
              <a:rPr lang="en-US" sz="1700" b="1" dirty="0" err="1">
                <a:solidFill>
                  <a:srgbClr val="0F496F"/>
                </a:solidFill>
              </a:rPr>
              <a:t>analises</a:t>
            </a:r>
            <a:r>
              <a:rPr lang="en-US" sz="1700" b="1" dirty="0">
                <a:solidFill>
                  <a:srgbClr val="0F496F"/>
                </a:solidFill>
              </a:rPr>
              <a:t> </a:t>
            </a:r>
            <a:r>
              <a:rPr lang="en-US" sz="1700" b="1" dirty="0" err="1">
                <a:solidFill>
                  <a:srgbClr val="0F496F"/>
                </a:solidFill>
              </a:rPr>
              <a:t>são</a:t>
            </a:r>
            <a:r>
              <a:rPr lang="en-US" sz="1700" b="1" dirty="0">
                <a:solidFill>
                  <a:srgbClr val="0F496F"/>
                </a:solidFill>
              </a:rPr>
              <a:t> </a:t>
            </a:r>
            <a:r>
              <a:rPr lang="en-US" sz="1700" b="1" dirty="0" err="1">
                <a:solidFill>
                  <a:srgbClr val="0F496F"/>
                </a:solidFill>
              </a:rPr>
              <a:t>realizadas</a:t>
            </a:r>
            <a:r>
              <a:rPr lang="en-US" sz="1700" b="1" dirty="0">
                <a:solidFill>
                  <a:srgbClr val="0F496F"/>
                </a:solidFill>
              </a:rPr>
              <a:t> </a:t>
            </a:r>
            <a:r>
              <a:rPr lang="en-US" sz="1700" b="1" dirty="0" err="1">
                <a:solidFill>
                  <a:srgbClr val="0F496F"/>
                </a:solidFill>
              </a:rPr>
              <a:t>comparativamente</a:t>
            </a:r>
            <a:r>
              <a:rPr lang="en-US" sz="1700" b="1" dirty="0">
                <a:solidFill>
                  <a:srgbClr val="0F496F"/>
                </a:solidFill>
              </a:rPr>
              <a:t>.</a:t>
            </a:r>
          </a:p>
        </p:txBody>
      </p:sp>
      <p:sp>
        <p:nvSpPr>
          <p:cNvPr id="14" name="Espaço Reservado para Rodapé 13">
            <a:extLst>
              <a:ext uri="{FF2B5EF4-FFF2-40B4-BE49-F238E27FC236}">
                <a16:creationId xmlns:a16="http://schemas.microsoft.com/office/drawing/2014/main" id="{91DCD780-15B3-4424-9A78-F82640674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rgbClr val="0A304A"/>
                </a:solidFill>
                <a:effectLst/>
                <a:latin typeface="+mn-lt"/>
                <a:ea typeface="+mn-ea"/>
                <a:cs typeface="+mn-cs"/>
              </a:rPr>
              <a:t>Pedro Luiz Santos Serra - Prof. Dr.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8D29C75-F0A9-4A46-BEA3-A64835757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0A304A"/>
                </a:solidFill>
              </a:rPr>
              <a:pPr defTabSz="914400">
                <a:spcAft>
                  <a:spcPts val="600"/>
                </a:spcAft>
              </a:pPr>
              <a:t>28</a:t>
            </a:fld>
            <a:endParaRPr lang="en-US">
              <a:solidFill>
                <a:srgbClr val="0A304A"/>
              </a:solidFill>
            </a:endParaRPr>
          </a:p>
        </p:txBody>
      </p:sp>
      <p:grpSp>
        <p:nvGrpSpPr>
          <p:cNvPr id="114" name="Group 103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05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C6D700C2-753C-469F-B5E0-CE84BA1A8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33" y="1526115"/>
            <a:ext cx="48768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391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735A508-2662-409F-B5A3-AEA22CE92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Snip Single Corner Rectangle 17">
            <a:extLst>
              <a:ext uri="{FF2B5EF4-FFF2-40B4-BE49-F238E27FC236}">
                <a16:creationId xmlns:a16="http://schemas.microsoft.com/office/drawing/2014/main" id="{CB8B592B-E5AA-4055-8CB3-6AEDB35AD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38352"/>
            </a:avLst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  <a:alpha val="70000"/>
                </a:schemeClr>
              </a:gs>
              <a:gs pos="100000">
                <a:schemeClr val="dk2">
                  <a:shade val="96000"/>
                  <a:satMod val="120000"/>
                  <a:lumMod val="90000"/>
                  <a:alpha val="80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5E1E7E7-BD90-4047-A7B2-97B36594F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569" y="320675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ESTATÍSTICA E PROBABILIDADE:</a:t>
            </a:r>
            <a:br>
              <a:rPr lang="en-US" dirty="0"/>
            </a:br>
            <a:r>
              <a:rPr lang="en-US" b="1" dirty="0" err="1"/>
              <a:t>Técnicas</a:t>
            </a:r>
            <a:r>
              <a:rPr lang="en-US" b="1" dirty="0"/>
              <a:t> de </a:t>
            </a:r>
            <a:r>
              <a:rPr lang="en-US" b="1" dirty="0" err="1"/>
              <a:t>amostragem</a:t>
            </a:r>
            <a:endParaRPr lang="en-US" b="1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6D83523-3698-4BCE-8A68-F4958F8EC167}"/>
              </a:ext>
            </a:extLst>
          </p:cNvPr>
          <p:cNvSpPr txBox="1"/>
          <p:nvPr/>
        </p:nvSpPr>
        <p:spPr>
          <a:xfrm>
            <a:off x="867569" y="2182675"/>
            <a:ext cx="9562834" cy="3795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4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 coleta de dados </a:t>
            </a:r>
            <a:r>
              <a:rPr lang="en-US" sz="2400" b="1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não-tendenciosos</a:t>
            </a:r>
            <a:r>
              <a:rPr lang="en-US" sz="24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requer</a:t>
            </a:r>
            <a:r>
              <a:rPr lang="en-US" sz="24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que a </a:t>
            </a:r>
            <a:r>
              <a:rPr lang="en-US" sz="2400" b="1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amostra</a:t>
            </a:r>
            <a:r>
              <a:rPr lang="en-US" sz="24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seja</a:t>
            </a:r>
            <a:r>
              <a:rPr lang="en-US" sz="24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representativa</a:t>
            </a:r>
            <a:r>
              <a:rPr lang="en-US" sz="24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da </a:t>
            </a:r>
            <a:r>
              <a:rPr lang="en-US" sz="2400" b="1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população</a:t>
            </a:r>
            <a:r>
              <a:rPr lang="en-US" sz="24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400" b="1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Técnicas</a:t>
            </a:r>
            <a:r>
              <a:rPr lang="en-US" sz="24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de </a:t>
            </a:r>
            <a:r>
              <a:rPr lang="en-US" sz="2400" b="1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amostragem</a:t>
            </a:r>
            <a:r>
              <a:rPr lang="en-US" sz="24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apropriadas</a:t>
            </a:r>
            <a:r>
              <a:rPr lang="en-US" sz="24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asseguram</a:t>
            </a:r>
            <a:r>
              <a:rPr lang="en-US" sz="24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que as </a:t>
            </a:r>
            <a:r>
              <a:rPr lang="en-US" sz="2400" b="1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inferências</a:t>
            </a:r>
            <a:r>
              <a:rPr lang="en-US" sz="24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sobre</a:t>
            </a:r>
            <a:r>
              <a:rPr lang="en-US" sz="24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a </a:t>
            </a:r>
            <a:r>
              <a:rPr lang="en-US" sz="2400" b="1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população</a:t>
            </a:r>
            <a:r>
              <a:rPr lang="en-US" sz="24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sejam</a:t>
            </a:r>
            <a:r>
              <a:rPr lang="en-US" sz="24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válidas</a:t>
            </a:r>
            <a:r>
              <a:rPr lang="en-US" sz="24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4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Uma </a:t>
            </a:r>
            <a:r>
              <a:rPr lang="en-US" sz="2400" b="1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amostra</a:t>
            </a:r>
            <a:r>
              <a:rPr lang="en-US" sz="24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aleatória</a:t>
            </a:r>
            <a:r>
              <a:rPr lang="en-US" sz="24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é </a:t>
            </a:r>
            <a:r>
              <a:rPr lang="en-US" sz="2400" b="1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aquela</a:t>
            </a:r>
            <a:r>
              <a:rPr lang="en-US" sz="24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na</a:t>
            </a:r>
            <a:r>
              <a:rPr lang="en-US" sz="24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qual </a:t>
            </a:r>
            <a:r>
              <a:rPr lang="en-US" sz="2400" b="1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todos</a:t>
            </a:r>
            <a:r>
              <a:rPr lang="en-US" sz="24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os</a:t>
            </a:r>
            <a:r>
              <a:rPr lang="en-US" sz="24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membros</a:t>
            </a:r>
            <a:r>
              <a:rPr lang="en-US" sz="24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da </a:t>
            </a:r>
            <a:r>
              <a:rPr lang="en-US" sz="2400" b="1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população</a:t>
            </a:r>
            <a:r>
              <a:rPr lang="en-US" sz="24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tenham</a:t>
            </a:r>
            <a:r>
              <a:rPr lang="en-US" sz="24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chances </a:t>
            </a:r>
            <a:r>
              <a:rPr lang="en-US" sz="2400" b="1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iguais</a:t>
            </a:r>
            <a:r>
              <a:rPr lang="en-US" sz="24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de </a:t>
            </a:r>
            <a:r>
              <a:rPr lang="en-US" sz="2400" b="1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seleção</a:t>
            </a:r>
            <a:r>
              <a:rPr lang="en-US" sz="24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.</a:t>
            </a:r>
          </a:p>
        </p:txBody>
      </p:sp>
      <p:sp>
        <p:nvSpPr>
          <p:cNvPr id="14" name="Espaço Reservado para Rodapé 13">
            <a:extLst>
              <a:ext uri="{FF2B5EF4-FFF2-40B4-BE49-F238E27FC236}">
                <a16:creationId xmlns:a16="http://schemas.microsoft.com/office/drawing/2014/main" id="{91DCD780-15B3-4424-9A78-F82640674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Pedro Luiz Santos Serra - Prof. Dr.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8D29C75-F0A9-4A46-BEA3-A64835757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29</a:t>
            </a:fld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E8443E6-406A-4E9D-BBDF-18D82C7E5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97444" y="2963333"/>
            <a:ext cx="2981858" cy="3208867"/>
            <a:chOff x="9206969" y="2963333"/>
            <a:chExt cx="2981858" cy="3208867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1BA182A-2104-4C55-A000-6A17CB39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7FCCA59-6939-4760-9F82-2FC2E686F5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FB56C56-4387-44BD-B03A-5191625A5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2F6CE9C-E697-4BCF-9715-53021444C4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5D51363-57A9-46E1-8441-64EAF401C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57D34F08-766D-46A9-9D10-4A27E39B1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637" y="511804"/>
            <a:ext cx="1581766" cy="158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81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18564E-1A5B-456F-8BA1-0DCF8018F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ESTATÍSTICA E PROBABILIDADE</a:t>
            </a:r>
            <a:endParaRPr lang="pt-BR" sz="4000" dirty="0">
              <a:solidFill>
                <a:schemeClr val="tx2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48FB551-CB11-4F9D-AAAD-514818B69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71C98A-1D28-42A4-B337-A496AF318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350" y="688259"/>
            <a:ext cx="7930845" cy="4272423"/>
          </a:xfrm>
          <a:prstGeom prst="rect">
            <a:avLst/>
          </a:prstGeom>
        </p:spPr>
      </p:pic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5A996B3-8651-40E3-A9C9-BC6AD95CB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Pedro Luiz Santos Serra - Prof. Dr.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290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B9403C7F-76AE-4587-92A2-D4E41EBE6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5E1E7E7-BD90-4047-A7B2-97B36594F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8579" y="4487332"/>
            <a:ext cx="5627158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ESTATÍSTICA E PROBABILIDADE:</a:t>
            </a:r>
            <a:br>
              <a:rPr lang="en-US" sz="3100"/>
            </a:br>
            <a:r>
              <a:rPr lang="en-US" sz="3100" b="1"/>
              <a:t>Técnicas de amostragem</a:t>
            </a: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B61D9F4F-9D81-43BA-96DE-346D2C766E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62" r="37352" b="-1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16D83523-3698-4BCE-8A68-F4958F8EC167}"/>
              </a:ext>
            </a:extLst>
          </p:cNvPr>
          <p:cNvSpPr txBox="1"/>
          <p:nvPr/>
        </p:nvSpPr>
        <p:spPr>
          <a:xfrm>
            <a:off x="3884612" y="685800"/>
            <a:ext cx="6626072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sz="2400" b="1" dirty="0" err="1">
                <a:solidFill>
                  <a:schemeClr val="tx1">
                    <a:lumMod val="95000"/>
                  </a:schemeClr>
                </a:solidFill>
              </a:rPr>
              <a:t>Amostra</a:t>
            </a:r>
            <a:r>
              <a:rPr lang="en-US" sz="2400" b="1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1">
                    <a:lumMod val="95000"/>
                  </a:schemeClr>
                </a:solidFill>
              </a:rPr>
              <a:t>aleatória</a:t>
            </a:r>
            <a:r>
              <a:rPr lang="en-US" sz="2400" b="1" dirty="0">
                <a:solidFill>
                  <a:schemeClr val="tx1">
                    <a:lumMod val="95000"/>
                  </a:schemeClr>
                </a:solidFill>
              </a:rPr>
              <a:t> simples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</a:rPr>
              <a:t>Pressupõe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</a:rPr>
              <a:t>uma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</a:rPr>
              <a:t>população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</a:rPr>
              <a:t>homogênea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Toda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</a:rPr>
              <a:t>amostra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</a:rPr>
              <a:t>possível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 de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</a:rPr>
              <a:t>mesmo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</a:rPr>
              <a:t>tamanho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 (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</a:rPr>
              <a:t>ou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</a:rPr>
              <a:t>característica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)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</a:rPr>
              <a:t>tem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 a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</a:rPr>
              <a:t>mesma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 chance de ser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</a:rPr>
              <a:t>selecionada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</a:rPr>
              <a:t>Cada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</a:rPr>
              <a:t>subconjunto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 da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</a:rPr>
              <a:t>população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 com o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</a:rPr>
              <a:t>mesmo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</a:rPr>
              <a:t>número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 de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</a:rPr>
              <a:t>elementos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</a:rPr>
              <a:t>tem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 a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</a:rPr>
              <a:t>mesma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 chance (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</a:rPr>
              <a:t>probabilidade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) de ser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</a:rPr>
              <a:t>selecionado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14" name="Espaço Reservado para Rodapé 13">
            <a:extLst>
              <a:ext uri="{FF2B5EF4-FFF2-40B4-BE49-F238E27FC236}">
                <a16:creationId xmlns:a16="http://schemas.microsoft.com/office/drawing/2014/main" id="{91DCD780-15B3-4424-9A78-F82640674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3024" y="6172200"/>
            <a:ext cx="4204988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Pedro Luiz Santos Serra - Prof. Dr.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8D29C75-F0A9-4A46-BEA3-A64835757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/>
              <a:pPr defTabSz="914400">
                <a:spcAft>
                  <a:spcPts val="600"/>
                </a:spcAft>
              </a:pPr>
              <a:t>30</a:t>
            </a:fld>
            <a:endParaRPr lang="en-US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6C71778-3DDA-4748-AEBB-2A4B75016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A1F5C7D-5183-424E-BD72-BBFC59C5A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848F76E-D8DE-4826-901B-4E409024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AE84420-E672-4A16-8384-42BDDC4A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44D91EB-FA8D-4FD3-88F8-053F9962B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56B711F-46BD-4789-926C-CF2F01F71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92410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E1E7E7-BD90-4047-A7B2-97B36594F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838" y="4406370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ESTATÍSTICA E PROBABILIDADE:</a:t>
            </a:r>
            <a:br>
              <a:rPr lang="en-US" dirty="0"/>
            </a:br>
            <a:r>
              <a:rPr lang="en-US" b="1" dirty="0" err="1"/>
              <a:t>Técnicas</a:t>
            </a:r>
            <a:r>
              <a:rPr lang="en-US" b="1" dirty="0"/>
              <a:t> de </a:t>
            </a:r>
            <a:r>
              <a:rPr lang="en-US" b="1" dirty="0" err="1"/>
              <a:t>amostragem</a:t>
            </a:r>
            <a:endParaRPr lang="en-US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D8D2D0A-25D1-4F05-94E1-5B0272AE45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87" t="59800" r="604" b="2889"/>
          <a:stretch/>
        </p:blipFill>
        <p:spPr>
          <a:xfrm>
            <a:off x="514838" y="1487506"/>
            <a:ext cx="4322025" cy="1766323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16D83523-3698-4BCE-8A68-F4958F8EC167}"/>
              </a:ext>
            </a:extLst>
          </p:cNvPr>
          <p:cNvSpPr txBox="1"/>
          <p:nvPr/>
        </p:nvSpPr>
        <p:spPr>
          <a:xfrm>
            <a:off x="4912316" y="827142"/>
            <a:ext cx="6593129" cy="3477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sz="2400" b="1" dirty="0" err="1"/>
              <a:t>Amostra</a:t>
            </a:r>
            <a:r>
              <a:rPr lang="en-US" sz="2400" b="1" dirty="0"/>
              <a:t> </a:t>
            </a:r>
            <a:r>
              <a:rPr lang="en-US" sz="2400" b="1" dirty="0" err="1"/>
              <a:t>estratificada</a:t>
            </a:r>
            <a:endParaRPr lang="en-US" sz="2400" b="1" dirty="0"/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1"/>
                </a:solidFill>
              </a:rPr>
              <a:t>É </a:t>
            </a:r>
            <a:r>
              <a:rPr lang="en-US" sz="2000" b="1" dirty="0" err="1">
                <a:solidFill>
                  <a:schemeClr val="bg1"/>
                </a:solidFill>
              </a:rPr>
              <a:t>adotada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mediante</a:t>
            </a:r>
            <a:r>
              <a:rPr lang="en-US" sz="2000" b="1" dirty="0">
                <a:solidFill>
                  <a:schemeClr val="bg1"/>
                </a:solidFill>
              </a:rPr>
              <a:t> a </a:t>
            </a:r>
            <a:r>
              <a:rPr lang="en-US" sz="2000" b="1" dirty="0" err="1">
                <a:solidFill>
                  <a:schemeClr val="bg1"/>
                </a:solidFill>
              </a:rPr>
              <a:t>importância</a:t>
            </a:r>
            <a:r>
              <a:rPr lang="en-US" sz="2000" b="1" dirty="0">
                <a:solidFill>
                  <a:schemeClr val="bg1"/>
                </a:solidFill>
              </a:rPr>
              <a:t> da </a:t>
            </a:r>
            <a:r>
              <a:rPr lang="en-US" sz="2000" b="1" dirty="0" err="1">
                <a:solidFill>
                  <a:schemeClr val="bg1"/>
                </a:solidFill>
              </a:rPr>
              <a:t>amostra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conter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membros</a:t>
            </a:r>
            <a:r>
              <a:rPr lang="en-US" sz="2000" b="1" dirty="0">
                <a:solidFill>
                  <a:schemeClr val="bg1"/>
                </a:solidFill>
              </a:rPr>
              <a:t> de </a:t>
            </a:r>
            <a:r>
              <a:rPr lang="en-US" sz="2000" b="1" dirty="0" err="1">
                <a:solidFill>
                  <a:schemeClr val="bg1"/>
                </a:solidFill>
              </a:rPr>
              <a:t>cada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segmento</a:t>
            </a:r>
            <a:r>
              <a:rPr lang="en-US" sz="2000" b="1" dirty="0">
                <a:solidFill>
                  <a:schemeClr val="bg1"/>
                </a:solidFill>
              </a:rPr>
              <a:t> da </a:t>
            </a:r>
            <a:r>
              <a:rPr lang="en-US" sz="2000" b="1" dirty="0" err="1">
                <a:solidFill>
                  <a:schemeClr val="bg1"/>
                </a:solidFill>
              </a:rPr>
              <a:t>população</a:t>
            </a:r>
            <a:r>
              <a:rPr lang="en-US" sz="2000" b="1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 err="1">
                <a:solidFill>
                  <a:schemeClr val="bg1"/>
                </a:solidFill>
              </a:rPr>
              <a:t>Os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membros</a:t>
            </a:r>
            <a:r>
              <a:rPr lang="en-US" sz="2000" b="1" dirty="0">
                <a:solidFill>
                  <a:schemeClr val="bg1"/>
                </a:solidFill>
              </a:rPr>
              <a:t> da </a:t>
            </a:r>
            <a:r>
              <a:rPr lang="en-US" sz="2000" b="1" dirty="0" err="1">
                <a:solidFill>
                  <a:schemeClr val="bg1"/>
                </a:solidFill>
              </a:rPr>
              <a:t>população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serão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divididos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em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dois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ou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mais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subconjuntos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diferentes</a:t>
            </a:r>
            <a:r>
              <a:rPr lang="en-US" sz="2000" b="1" dirty="0">
                <a:solidFill>
                  <a:schemeClr val="bg1"/>
                </a:solidFill>
              </a:rPr>
              <a:t>, </a:t>
            </a:r>
            <a:r>
              <a:rPr lang="en-US" sz="2000" b="1" dirty="0" err="1">
                <a:solidFill>
                  <a:schemeClr val="bg1"/>
                </a:solidFill>
              </a:rPr>
              <a:t>chamados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estratos</a:t>
            </a:r>
            <a:r>
              <a:rPr lang="en-US" sz="2000" b="1" dirty="0">
                <a:solidFill>
                  <a:schemeClr val="bg1"/>
                </a:solidFill>
              </a:rPr>
              <a:t>, que </a:t>
            </a:r>
            <a:r>
              <a:rPr lang="en-US" sz="2000" b="1" dirty="0" err="1">
                <a:solidFill>
                  <a:schemeClr val="bg1"/>
                </a:solidFill>
              </a:rPr>
              <a:t>compartilham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uma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característica</a:t>
            </a:r>
            <a:r>
              <a:rPr lang="en-US" sz="2000" b="1" dirty="0">
                <a:solidFill>
                  <a:schemeClr val="bg1"/>
                </a:solidFill>
              </a:rPr>
              <a:t> similar.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1"/>
                </a:solidFill>
              </a:rPr>
              <a:t>Uma </a:t>
            </a:r>
            <a:r>
              <a:rPr lang="en-US" sz="2000" b="1" dirty="0" err="1">
                <a:solidFill>
                  <a:schemeClr val="bg1"/>
                </a:solidFill>
              </a:rPr>
              <a:t>amostra</a:t>
            </a:r>
            <a:r>
              <a:rPr lang="en-US" sz="2000" b="1" dirty="0">
                <a:solidFill>
                  <a:schemeClr val="bg1"/>
                </a:solidFill>
              </a:rPr>
              <a:t> é </a:t>
            </a:r>
            <a:r>
              <a:rPr lang="en-US" sz="2000" b="1" dirty="0" err="1">
                <a:solidFill>
                  <a:schemeClr val="bg1"/>
                </a:solidFill>
              </a:rPr>
              <a:t>selecionada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aleatoriamente</a:t>
            </a:r>
            <a:r>
              <a:rPr lang="en-US" sz="2000" b="1" dirty="0">
                <a:solidFill>
                  <a:schemeClr val="bg1"/>
                </a:solidFill>
              </a:rPr>
              <a:t> a </a:t>
            </a:r>
            <a:r>
              <a:rPr lang="en-US" sz="2000" b="1" dirty="0" err="1">
                <a:solidFill>
                  <a:schemeClr val="bg1"/>
                </a:solidFill>
              </a:rPr>
              <a:t>partir</a:t>
            </a:r>
            <a:r>
              <a:rPr lang="en-US" sz="2000" b="1" dirty="0">
                <a:solidFill>
                  <a:schemeClr val="bg1"/>
                </a:solidFill>
              </a:rPr>
              <a:t> de </a:t>
            </a:r>
            <a:r>
              <a:rPr lang="en-US" sz="2000" b="1" dirty="0" err="1">
                <a:solidFill>
                  <a:schemeClr val="bg1"/>
                </a:solidFill>
              </a:rPr>
              <a:t>cada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estrato</a:t>
            </a:r>
            <a:r>
              <a:rPr lang="en-US" sz="20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4" name="Espaço Reservado para Rodapé 13">
            <a:extLst>
              <a:ext uri="{FF2B5EF4-FFF2-40B4-BE49-F238E27FC236}">
                <a16:creationId xmlns:a16="http://schemas.microsoft.com/office/drawing/2014/main" id="{91DCD780-15B3-4424-9A78-F82640674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Pedro Luiz Santos Serra - Prof. Dr.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8D29C75-F0A9-4A46-BEA3-A64835757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4070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E1E7E7-BD90-4047-A7B2-97B36594F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838" y="4406370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ESTATÍSTICA E PROBABILIDADE:</a:t>
            </a:r>
            <a:br>
              <a:rPr lang="en-US" dirty="0"/>
            </a:br>
            <a:r>
              <a:rPr lang="en-US" b="1" dirty="0" err="1"/>
              <a:t>Técnicas</a:t>
            </a:r>
            <a:r>
              <a:rPr lang="en-US" b="1" dirty="0"/>
              <a:t> de </a:t>
            </a:r>
            <a:r>
              <a:rPr lang="en-US" b="1" dirty="0" err="1"/>
              <a:t>amostragem</a:t>
            </a:r>
            <a:endParaRPr lang="en-US" b="1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6D83523-3698-4BCE-8A68-F4958F8EC167}"/>
              </a:ext>
            </a:extLst>
          </p:cNvPr>
          <p:cNvSpPr txBox="1"/>
          <p:nvPr/>
        </p:nvSpPr>
        <p:spPr>
          <a:xfrm>
            <a:off x="4931447" y="907292"/>
            <a:ext cx="6593129" cy="3477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sz="2400" b="1" dirty="0" err="1">
                <a:solidFill>
                  <a:schemeClr val="tx1">
                    <a:lumMod val="95000"/>
                  </a:schemeClr>
                </a:solidFill>
              </a:rPr>
              <a:t>Amostra</a:t>
            </a:r>
            <a:r>
              <a:rPr lang="en-US" sz="2400" b="1" dirty="0">
                <a:solidFill>
                  <a:schemeClr val="tx1">
                    <a:lumMod val="95000"/>
                  </a:schemeClr>
                </a:solidFill>
              </a:rPr>
              <a:t> por </a:t>
            </a:r>
            <a:r>
              <a:rPr lang="en-US" sz="2400" b="1" dirty="0" err="1">
                <a:solidFill>
                  <a:schemeClr val="tx1">
                    <a:lumMod val="95000"/>
                  </a:schemeClr>
                </a:solidFill>
              </a:rPr>
              <a:t>agrupamento</a:t>
            </a:r>
            <a:endParaRPr lang="en-US" sz="2400" b="1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 err="1">
                <a:solidFill>
                  <a:srgbClr val="FFFF00"/>
                </a:solidFill>
              </a:rPr>
              <a:t>Indicada</a:t>
            </a:r>
            <a:r>
              <a:rPr lang="en-US" sz="2000" b="1" dirty="0">
                <a:solidFill>
                  <a:srgbClr val="FFFF00"/>
                </a:solidFill>
              </a:rPr>
              <a:t> para </a:t>
            </a:r>
            <a:r>
              <a:rPr lang="en-US" sz="2000" b="1" dirty="0" err="1">
                <a:solidFill>
                  <a:srgbClr val="FFFF00"/>
                </a:solidFill>
              </a:rPr>
              <a:t>populações</a:t>
            </a:r>
            <a:r>
              <a:rPr lang="en-US" sz="2000" b="1" dirty="0">
                <a:solidFill>
                  <a:srgbClr val="FFFF00"/>
                </a:solidFill>
              </a:rPr>
              <a:t> com </a:t>
            </a:r>
            <a:r>
              <a:rPr lang="en-US" sz="2000" b="1" dirty="0" err="1">
                <a:solidFill>
                  <a:srgbClr val="FFFF00"/>
                </a:solidFill>
              </a:rPr>
              <a:t>subgrupos</a:t>
            </a:r>
            <a:r>
              <a:rPr lang="en-US" sz="2000" b="1" dirty="0">
                <a:solidFill>
                  <a:srgbClr val="FFFF00"/>
                </a:solidFill>
              </a:rPr>
              <a:t> com </a:t>
            </a:r>
            <a:r>
              <a:rPr lang="en-US" sz="2000" b="1" dirty="0" err="1">
                <a:solidFill>
                  <a:srgbClr val="FFFF00"/>
                </a:solidFill>
              </a:rPr>
              <a:t>características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similares</a:t>
            </a:r>
            <a:r>
              <a:rPr lang="en-US" sz="2000" b="1" dirty="0">
                <a:solidFill>
                  <a:srgbClr val="FFFF00"/>
                </a:solidFill>
              </a:rPr>
              <a:t>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rgbClr val="FFFF00"/>
                </a:solidFill>
              </a:rPr>
              <a:t>Divide-se </a:t>
            </a:r>
            <a:r>
              <a:rPr lang="en-US" sz="2000" b="1" dirty="0" err="1">
                <a:solidFill>
                  <a:srgbClr val="FFFF00"/>
                </a:solidFill>
              </a:rPr>
              <a:t>toda</a:t>
            </a:r>
            <a:r>
              <a:rPr lang="en-US" sz="2000" b="1" dirty="0">
                <a:solidFill>
                  <a:srgbClr val="FFFF00"/>
                </a:solidFill>
              </a:rPr>
              <a:t> a </a:t>
            </a:r>
            <a:r>
              <a:rPr lang="en-US" sz="2000" b="1" dirty="0" err="1">
                <a:solidFill>
                  <a:srgbClr val="FFFF00"/>
                </a:solidFill>
              </a:rPr>
              <a:t>população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em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grupos</a:t>
            </a:r>
            <a:r>
              <a:rPr lang="en-US" sz="2000" b="1" dirty="0">
                <a:solidFill>
                  <a:srgbClr val="FFFF00"/>
                </a:solidFill>
              </a:rPr>
              <a:t>, </a:t>
            </a:r>
            <a:r>
              <a:rPr lang="en-US" sz="2000" b="1" dirty="0" err="1">
                <a:solidFill>
                  <a:srgbClr val="FFFF00"/>
                </a:solidFill>
              </a:rPr>
              <a:t>chamados</a:t>
            </a:r>
            <a:r>
              <a:rPr lang="en-US" sz="2000" b="1" dirty="0">
                <a:solidFill>
                  <a:srgbClr val="FFFF00"/>
                </a:solidFill>
              </a:rPr>
              <a:t> de </a:t>
            </a:r>
            <a:r>
              <a:rPr lang="en-US" sz="2000" b="1" dirty="0" err="1">
                <a:solidFill>
                  <a:srgbClr val="FFFF00"/>
                </a:solidFill>
              </a:rPr>
              <a:t>agrupamentos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ou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conglomerados</a:t>
            </a:r>
            <a:r>
              <a:rPr lang="en-US" sz="2000" b="1" dirty="0">
                <a:solidFill>
                  <a:srgbClr val="FFFF00"/>
                </a:solidFill>
              </a:rPr>
              <a:t>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 err="1">
                <a:solidFill>
                  <a:srgbClr val="FFFF00"/>
                </a:solidFill>
              </a:rPr>
              <a:t>Seleciona</a:t>
            </a:r>
            <a:r>
              <a:rPr lang="en-US" sz="2000" b="1" dirty="0">
                <a:solidFill>
                  <a:srgbClr val="FFFF00"/>
                </a:solidFill>
              </a:rPr>
              <a:t>-se </a:t>
            </a:r>
            <a:r>
              <a:rPr lang="en-US" sz="2000" b="1" dirty="0" err="1">
                <a:solidFill>
                  <a:srgbClr val="FFFF00"/>
                </a:solidFill>
              </a:rPr>
              <a:t>todos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os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elementos</a:t>
            </a:r>
            <a:r>
              <a:rPr lang="en-US" sz="2000" b="1" dirty="0">
                <a:solidFill>
                  <a:srgbClr val="FFFF00"/>
                </a:solidFill>
              </a:rPr>
              <a:t> de um </a:t>
            </a:r>
            <a:r>
              <a:rPr lang="en-US" sz="2000" b="1" dirty="0" err="1">
                <a:solidFill>
                  <a:srgbClr val="FFFF00"/>
                </a:solidFill>
              </a:rPr>
              <a:t>ou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mais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grupos</a:t>
            </a:r>
            <a:r>
              <a:rPr lang="en-US" sz="2000" b="1" dirty="0">
                <a:solidFill>
                  <a:srgbClr val="FFFF00"/>
                </a:solidFill>
              </a:rPr>
              <a:t> (mas </a:t>
            </a:r>
            <a:r>
              <a:rPr lang="en-US" sz="2000" b="1" dirty="0" err="1">
                <a:solidFill>
                  <a:srgbClr val="FFFF00"/>
                </a:solidFill>
              </a:rPr>
              <a:t>não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todos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os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grupos</a:t>
            </a:r>
            <a:r>
              <a:rPr lang="en-US" sz="2000" b="1" dirty="0">
                <a:solidFill>
                  <a:srgbClr val="FFFF00"/>
                </a:solidFill>
              </a:rPr>
              <a:t>).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 err="1">
                <a:solidFill>
                  <a:srgbClr val="FFFF00"/>
                </a:solidFill>
              </a:rPr>
              <a:t>Deve</a:t>
            </a:r>
            <a:r>
              <a:rPr lang="en-US" sz="2000" b="1" dirty="0">
                <a:solidFill>
                  <a:srgbClr val="FFFF00"/>
                </a:solidFill>
              </a:rPr>
              <a:t>-se </a:t>
            </a:r>
            <a:r>
              <a:rPr lang="en-US" sz="2000" b="1" dirty="0" err="1">
                <a:solidFill>
                  <a:srgbClr val="FFFF00"/>
                </a:solidFill>
              </a:rPr>
              <a:t>assegurar</a:t>
            </a:r>
            <a:r>
              <a:rPr lang="en-US" sz="2000" b="1" dirty="0">
                <a:solidFill>
                  <a:srgbClr val="FFFF00"/>
                </a:solidFill>
              </a:rPr>
              <a:t> a </a:t>
            </a:r>
            <a:r>
              <a:rPr lang="en-US" sz="2000" b="1" dirty="0" err="1">
                <a:solidFill>
                  <a:srgbClr val="FFFF00"/>
                </a:solidFill>
              </a:rPr>
              <a:t>proporcionalidade</a:t>
            </a:r>
            <a:r>
              <a:rPr lang="en-US" sz="2000" b="1" dirty="0">
                <a:solidFill>
                  <a:srgbClr val="FFFF00"/>
                </a:solidFill>
              </a:rPr>
              <a:t> das classes </a:t>
            </a:r>
            <a:r>
              <a:rPr lang="en-US" sz="2000" b="1" dirty="0" err="1">
                <a:solidFill>
                  <a:srgbClr val="FFFF00"/>
                </a:solidFill>
              </a:rPr>
              <a:t>em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cada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agrupamento</a:t>
            </a:r>
            <a:r>
              <a:rPr lang="en-US" sz="2000" b="1" dirty="0">
                <a:solidFill>
                  <a:srgbClr val="FFFF00"/>
                </a:solidFill>
              </a:rPr>
              <a:t>.</a:t>
            </a:r>
          </a:p>
        </p:txBody>
      </p:sp>
      <p:sp>
        <p:nvSpPr>
          <p:cNvPr id="14" name="Espaço Reservado para Rodapé 13">
            <a:extLst>
              <a:ext uri="{FF2B5EF4-FFF2-40B4-BE49-F238E27FC236}">
                <a16:creationId xmlns:a16="http://schemas.microsoft.com/office/drawing/2014/main" id="{91DCD780-15B3-4424-9A78-F82640674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Pedro Luiz Santos Serra - Prof. Dr.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8D29C75-F0A9-4A46-BEA3-A64835757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32</a:t>
            </a:fld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7EF9EE0-F75A-4796-8E79-178AE1585C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72" b="2833"/>
          <a:stretch/>
        </p:blipFill>
        <p:spPr>
          <a:xfrm>
            <a:off x="848583" y="1189703"/>
            <a:ext cx="3804174" cy="295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995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E1E7E7-BD90-4047-A7B2-97B36594F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12" y="4741333"/>
            <a:ext cx="10693736" cy="150706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pt-BR" sz="1600" i="0" dirty="0">
                <a:solidFill>
                  <a:schemeClr val="bg1"/>
                </a:solidFill>
                <a:effectLst/>
                <a:cs typeface="Arial" panose="020B0604020202020204" pitchFamily="34" charset="0"/>
              </a:rPr>
              <a:t>Exemplo</a:t>
            </a:r>
            <a:br>
              <a:rPr lang="pt-BR" sz="1600" i="0" dirty="0">
                <a:solidFill>
                  <a:schemeClr val="bg1"/>
                </a:solidFill>
                <a:effectLst/>
                <a:cs typeface="Arial" panose="020B0604020202020204" pitchFamily="34" charset="0"/>
              </a:rPr>
            </a:br>
            <a:r>
              <a:rPr lang="pt-BR" sz="1600" i="0" dirty="0">
                <a:solidFill>
                  <a:schemeClr val="bg1"/>
                </a:solidFill>
                <a:effectLst/>
                <a:cs typeface="Arial" panose="020B0604020202020204" pitchFamily="34" charset="0"/>
              </a:rPr>
              <a:t>Suponhamos um marco amostral de 5.000 indivíduos e desejamos obter uma amostra com 100 deles. Em primeiro lugar, dividimos o marco amostral em 100 fragmentos de 50 indivíduos. Selecionamos um número aleatório entre 1 e 50 para extrair o primeiro indivíduo de forma aleatória: por exemplo o número 24. A partir deste indivíduo, está definida como será extraída a amostra, com intervalos de 50 unidades, conforme a equação: 24, 74, 124, 174, …, 4.974</a:t>
            </a:r>
            <a:endParaRPr lang="en-US" b="1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6D83523-3698-4BCE-8A68-F4958F8EC167}"/>
              </a:ext>
            </a:extLst>
          </p:cNvPr>
          <p:cNvSpPr txBox="1"/>
          <p:nvPr/>
        </p:nvSpPr>
        <p:spPr>
          <a:xfrm>
            <a:off x="4931447" y="907292"/>
            <a:ext cx="7063908" cy="3477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sz="2000" b="1" dirty="0" err="1">
                <a:solidFill>
                  <a:schemeClr val="tx1">
                    <a:lumMod val="95000"/>
                  </a:schemeClr>
                </a:solidFill>
              </a:rPr>
              <a:t>Amostra</a:t>
            </a:r>
            <a:r>
              <a:rPr lang="en-US" sz="2000" b="1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95000"/>
                  </a:schemeClr>
                </a:solidFill>
              </a:rPr>
              <a:t>sistemática</a:t>
            </a:r>
            <a:endParaRPr lang="en-US" sz="2000" b="1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 err="1">
                <a:solidFill>
                  <a:srgbClr val="FFFF00"/>
                </a:solidFill>
              </a:rPr>
              <a:t>Tem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como</a:t>
            </a:r>
            <a:r>
              <a:rPr lang="en-US" sz="2000" b="1" dirty="0">
                <a:solidFill>
                  <a:srgbClr val="FFFF00"/>
                </a:solidFill>
              </a:rPr>
              <a:t> principal vantage a </a:t>
            </a:r>
            <a:r>
              <a:rPr lang="en-US" sz="2000" b="1" dirty="0" err="1">
                <a:solidFill>
                  <a:srgbClr val="FFFF00"/>
                </a:solidFill>
              </a:rPr>
              <a:t>facilidade</a:t>
            </a:r>
            <a:r>
              <a:rPr lang="en-US" sz="2000" b="1" dirty="0">
                <a:solidFill>
                  <a:srgbClr val="FFFF00"/>
                </a:solidFill>
              </a:rPr>
              <a:t> de  </a:t>
            </a:r>
            <a:r>
              <a:rPr lang="en-US" sz="2000" b="1" dirty="0" err="1">
                <a:solidFill>
                  <a:srgbClr val="FFFF00"/>
                </a:solidFill>
              </a:rPr>
              <a:t>uso</a:t>
            </a:r>
            <a:r>
              <a:rPr lang="en-US" sz="2000" b="1" dirty="0">
                <a:solidFill>
                  <a:srgbClr val="FFFF00"/>
                </a:solidFill>
              </a:rPr>
              <a:t>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 err="1">
                <a:solidFill>
                  <a:srgbClr val="FFFF00"/>
                </a:solidFill>
              </a:rPr>
              <a:t>Deve</a:t>
            </a:r>
            <a:r>
              <a:rPr lang="en-US" sz="2000" b="1" dirty="0">
                <a:solidFill>
                  <a:srgbClr val="FFFF00"/>
                </a:solidFill>
              </a:rPr>
              <a:t>-se </a:t>
            </a:r>
            <a:r>
              <a:rPr lang="en-US" sz="2000" b="1" dirty="0" err="1">
                <a:solidFill>
                  <a:srgbClr val="FFFF00"/>
                </a:solidFill>
              </a:rPr>
              <a:t>estar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alerta</a:t>
            </a:r>
            <a:r>
              <a:rPr lang="en-US" sz="2000" b="1" dirty="0">
                <a:solidFill>
                  <a:srgbClr val="FFFF00"/>
                </a:solidFill>
              </a:rPr>
              <a:t> para  a </a:t>
            </a:r>
            <a:r>
              <a:rPr lang="en-US" sz="2000" b="1" dirty="0" err="1">
                <a:solidFill>
                  <a:srgbClr val="FFFF00"/>
                </a:solidFill>
              </a:rPr>
              <a:t>ocorrência</a:t>
            </a:r>
            <a:r>
              <a:rPr lang="en-US" sz="2000" b="1" dirty="0">
                <a:solidFill>
                  <a:srgbClr val="FFFF00"/>
                </a:solidFill>
              </a:rPr>
              <a:t> regular de </a:t>
            </a:r>
            <a:r>
              <a:rPr lang="en-US" sz="2000" b="1" dirty="0" err="1">
                <a:solidFill>
                  <a:srgbClr val="FFFF00"/>
                </a:solidFill>
              </a:rPr>
              <a:t>padrões</a:t>
            </a:r>
            <a:r>
              <a:rPr lang="en-US" sz="2000" b="1" dirty="0">
                <a:solidFill>
                  <a:srgbClr val="FFFF00"/>
                </a:solidFill>
              </a:rPr>
              <a:t>. </a:t>
            </a:r>
            <a:r>
              <a:rPr lang="en-US" sz="2000" b="1" dirty="0" err="1">
                <a:solidFill>
                  <a:srgbClr val="FFFF00"/>
                </a:solidFill>
              </a:rPr>
              <a:t>Isto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inviabiliza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seu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uso</a:t>
            </a:r>
            <a:r>
              <a:rPr lang="en-US" sz="2000" b="1" dirty="0">
                <a:solidFill>
                  <a:srgbClr val="FFFF00"/>
                </a:solidFill>
              </a:rPr>
              <a:t>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rgbClr val="FFFF00"/>
                </a:solidFill>
              </a:rPr>
              <a:t>É </a:t>
            </a:r>
            <a:r>
              <a:rPr lang="en-US" sz="2000" b="1" dirty="0" err="1">
                <a:solidFill>
                  <a:srgbClr val="FFFF00"/>
                </a:solidFill>
              </a:rPr>
              <a:t>atribuído</a:t>
            </a:r>
            <a:r>
              <a:rPr lang="en-US" sz="2000" b="1" dirty="0">
                <a:solidFill>
                  <a:srgbClr val="FFFF00"/>
                </a:solidFill>
              </a:rPr>
              <a:t> um </a:t>
            </a:r>
            <a:r>
              <a:rPr lang="en-US" sz="2000" b="1" dirty="0" err="1">
                <a:solidFill>
                  <a:srgbClr val="FFFF00"/>
                </a:solidFill>
              </a:rPr>
              <a:t>número</a:t>
            </a:r>
            <a:r>
              <a:rPr lang="en-US" sz="2000" b="1" dirty="0">
                <a:solidFill>
                  <a:srgbClr val="FFFF00"/>
                </a:solidFill>
              </a:rPr>
              <a:t> para </a:t>
            </a:r>
            <a:r>
              <a:rPr lang="en-US" sz="2000" b="1" dirty="0" err="1">
                <a:solidFill>
                  <a:srgbClr val="FFFF00"/>
                </a:solidFill>
              </a:rPr>
              <a:t>cada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membro</a:t>
            </a:r>
            <a:r>
              <a:rPr lang="en-US" sz="2000" b="1" dirty="0">
                <a:solidFill>
                  <a:srgbClr val="FFFF00"/>
                </a:solidFill>
              </a:rPr>
              <a:t> da </a:t>
            </a:r>
            <a:r>
              <a:rPr lang="en-US" sz="2000" b="1" dirty="0" err="1">
                <a:solidFill>
                  <a:srgbClr val="FFFF00"/>
                </a:solidFill>
              </a:rPr>
              <a:t>população</a:t>
            </a:r>
            <a:r>
              <a:rPr lang="en-US" sz="2000" b="1" dirty="0">
                <a:solidFill>
                  <a:srgbClr val="FFFF00"/>
                </a:solidFill>
              </a:rPr>
              <a:t>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 err="1">
                <a:solidFill>
                  <a:srgbClr val="FFFF00"/>
                </a:solidFill>
              </a:rPr>
              <a:t>Os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membros</a:t>
            </a:r>
            <a:r>
              <a:rPr lang="en-US" sz="2000" b="1" dirty="0">
                <a:solidFill>
                  <a:srgbClr val="FFFF00"/>
                </a:solidFill>
              </a:rPr>
              <a:t> da </a:t>
            </a:r>
            <a:r>
              <a:rPr lang="en-US" sz="2000" b="1" dirty="0" err="1">
                <a:solidFill>
                  <a:srgbClr val="FFFF00"/>
                </a:solidFill>
              </a:rPr>
              <a:t>população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são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ordenados</a:t>
            </a:r>
            <a:r>
              <a:rPr lang="en-US" sz="2000" b="1" dirty="0">
                <a:solidFill>
                  <a:srgbClr val="FFFF00"/>
                </a:solidFill>
              </a:rPr>
              <a:t>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 err="1">
                <a:solidFill>
                  <a:srgbClr val="FFFF00"/>
                </a:solidFill>
              </a:rPr>
              <a:t>Seleciona</a:t>
            </a:r>
            <a:r>
              <a:rPr lang="en-US" sz="2000" b="1" dirty="0">
                <a:solidFill>
                  <a:srgbClr val="FFFF00"/>
                </a:solidFill>
              </a:rPr>
              <a:t>-se, </a:t>
            </a:r>
            <a:r>
              <a:rPr lang="en-US" sz="2000" b="1" dirty="0" err="1">
                <a:solidFill>
                  <a:srgbClr val="FFFF00"/>
                </a:solidFill>
              </a:rPr>
              <a:t>aleatoriamente</a:t>
            </a:r>
            <a:r>
              <a:rPr lang="en-US" sz="2000" b="1" dirty="0">
                <a:solidFill>
                  <a:srgbClr val="FFFF00"/>
                </a:solidFill>
              </a:rPr>
              <a:t> o </a:t>
            </a:r>
            <a:r>
              <a:rPr lang="en-US" sz="2000" b="1" dirty="0" err="1">
                <a:solidFill>
                  <a:srgbClr val="FFFF00"/>
                </a:solidFill>
              </a:rPr>
              <a:t>elemento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inicial</a:t>
            </a:r>
            <a:r>
              <a:rPr lang="en-US" sz="2000" b="1" dirty="0">
                <a:solidFill>
                  <a:srgbClr val="FFFF00"/>
                </a:solidFill>
              </a:rPr>
              <a:t> da </a:t>
            </a:r>
            <a:r>
              <a:rPr lang="en-US" sz="2000" b="1" dirty="0" err="1">
                <a:solidFill>
                  <a:srgbClr val="FFFF00"/>
                </a:solidFill>
              </a:rPr>
              <a:t>amostra</a:t>
            </a:r>
            <a:r>
              <a:rPr lang="en-US" sz="2000" b="1" dirty="0">
                <a:solidFill>
                  <a:srgbClr val="FFFF00"/>
                </a:solidFill>
              </a:rPr>
              <a:t>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 err="1">
                <a:solidFill>
                  <a:srgbClr val="FFFF00"/>
                </a:solidFill>
              </a:rPr>
              <a:t>Os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demais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elementos</a:t>
            </a:r>
            <a:r>
              <a:rPr lang="en-US" sz="2000" b="1" dirty="0">
                <a:solidFill>
                  <a:srgbClr val="FFFF00"/>
                </a:solidFill>
              </a:rPr>
              <a:t> da </a:t>
            </a:r>
            <a:r>
              <a:rPr lang="en-US" sz="2000" b="1" dirty="0" err="1">
                <a:solidFill>
                  <a:srgbClr val="FFFF00"/>
                </a:solidFill>
              </a:rPr>
              <a:t>amostra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são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selecionados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em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intervalos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regulares</a:t>
            </a:r>
            <a:r>
              <a:rPr lang="en-US" sz="2000" b="1" dirty="0">
                <a:solidFill>
                  <a:srgbClr val="FFFF00"/>
                </a:solidFill>
              </a:rPr>
              <a:t>.</a:t>
            </a:r>
          </a:p>
        </p:txBody>
      </p:sp>
      <p:sp>
        <p:nvSpPr>
          <p:cNvPr id="14" name="Espaço Reservado para Rodapé 13">
            <a:extLst>
              <a:ext uri="{FF2B5EF4-FFF2-40B4-BE49-F238E27FC236}">
                <a16:creationId xmlns:a16="http://schemas.microsoft.com/office/drawing/2014/main" id="{91DCD780-15B3-4424-9A78-F82640674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Pedro Luiz Santos Serra - Prof. Dr.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8D29C75-F0A9-4A46-BEA3-A64835757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33</a:t>
            </a:fld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884D0A8-393D-4757-8224-E55F1517F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38" y="1837872"/>
            <a:ext cx="4141655" cy="202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9050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E1E7E7-BD90-4047-A7B2-97B36594F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4088" y="490492"/>
            <a:ext cx="3643435" cy="40637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/>
              <a:t>ESTATÍSTICA E PROBABILIDADE:</a:t>
            </a:r>
            <a:br>
              <a:rPr lang="en-US" sz="3300"/>
            </a:br>
            <a:r>
              <a:rPr lang="en-US" sz="3300" b="1"/>
              <a:t>Técnicas de amostragem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6D83523-3698-4BCE-8A68-F4958F8EC167}"/>
              </a:ext>
            </a:extLst>
          </p:cNvPr>
          <p:cNvSpPr txBox="1"/>
          <p:nvPr/>
        </p:nvSpPr>
        <p:spPr>
          <a:xfrm>
            <a:off x="684212" y="490491"/>
            <a:ext cx="7195828" cy="3477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sz="2800" b="1" dirty="0" err="1">
                <a:solidFill>
                  <a:schemeClr val="bg2">
                    <a:lumMod val="75000"/>
                  </a:schemeClr>
                </a:solidFill>
              </a:rPr>
              <a:t>Amostra</a:t>
            </a:r>
            <a:r>
              <a:rPr lang="en-US" sz="2800" b="1" dirty="0">
                <a:solidFill>
                  <a:schemeClr val="bg2">
                    <a:lumMod val="75000"/>
                  </a:schemeClr>
                </a:solidFill>
              </a:rPr>
              <a:t> de </a:t>
            </a:r>
            <a:r>
              <a:rPr lang="en-US" sz="2800" b="1" dirty="0" err="1">
                <a:solidFill>
                  <a:schemeClr val="bg2">
                    <a:lumMod val="75000"/>
                  </a:schemeClr>
                </a:solidFill>
              </a:rPr>
              <a:t>conveniência</a:t>
            </a:r>
            <a:endParaRPr lang="en-US" sz="2800" b="1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Conduz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com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frequência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a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estudos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tendenciosos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Consiste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apenas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de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pessoas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disponíveis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É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utilizada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quando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o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pesquisador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se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defronta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com um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subconjunto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de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elementos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da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população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obtido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de forma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não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aleatória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Utilizada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para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obter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informações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aproximada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sobre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a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população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objetivo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em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pouco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tempo e com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baixo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custo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Levantamento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de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opiniões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de 200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pessoas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de um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determinado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bairro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em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um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fim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de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semana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em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uma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praça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perto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da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residência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do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entrevistador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2B064B1-DBF5-4923-A41B-2224044CB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4132926"/>
            <a:ext cx="3843290" cy="1921645"/>
          </a:xfrm>
          <a:prstGeom prst="rect">
            <a:avLst/>
          </a:prstGeom>
        </p:spPr>
      </p:pic>
      <p:sp>
        <p:nvSpPr>
          <p:cNvPr id="14" name="Espaço Reservado para Rodapé 13">
            <a:extLst>
              <a:ext uri="{FF2B5EF4-FFF2-40B4-BE49-F238E27FC236}">
                <a16:creationId xmlns:a16="http://schemas.microsoft.com/office/drawing/2014/main" id="{91DCD780-15B3-4424-9A78-F82640674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Pedro Luiz Santos Serra - Prof. Dr.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8D29C75-F0A9-4A46-BEA3-A64835757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59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Straight Connector 48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50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52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54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56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75" name="Rectangle 58">
            <a:extLst>
              <a:ext uri="{FF2B5EF4-FFF2-40B4-BE49-F238E27FC236}">
                <a16:creationId xmlns:a16="http://schemas.microsoft.com/office/drawing/2014/main" id="{58A973E8-C2D4-4C81-8ADE-C5C021A61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18564E-1A5B-456F-8BA1-0DCF8018F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41" y="4473679"/>
            <a:ext cx="9552558" cy="12332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ESTATÍSTICA E PROBABILIDADE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9F16BA0-83A9-48F3-AE2B-B55E18C2A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Pedro Luiz Santos Serra - Prof. Dr.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48FB551-CB11-4F9D-AAAD-514818B69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/>
              <a:pPr defTabSz="914400">
                <a:spcAft>
                  <a:spcPts val="600"/>
                </a:spcAft>
              </a:pPr>
              <a:t>4</a:t>
            </a:fld>
            <a:endParaRPr lang="en-US"/>
          </a:p>
        </p:txBody>
      </p:sp>
      <p:grpSp>
        <p:nvGrpSpPr>
          <p:cNvPr id="76" name="Group 60">
            <a:extLst>
              <a:ext uri="{FF2B5EF4-FFF2-40B4-BE49-F238E27FC236}">
                <a16:creationId xmlns:a16="http://schemas.microsoft.com/office/drawing/2014/main" id="{A08E251A-5371-4E82-A0F3-2CA0C15AB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31AC21F-237B-4CA8-BC96-29F3607FA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62">
              <a:extLst>
                <a:ext uri="{FF2B5EF4-FFF2-40B4-BE49-F238E27FC236}">
                  <a16:creationId xmlns:a16="http://schemas.microsoft.com/office/drawing/2014/main" id="{9959094C-A1B3-4AD4-9AAE-0FCDDD798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5EC0EFA-8A7F-4299-A623-3EE741461B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65D7216-F9AF-42BE-99AD-1904DEF69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E3349B-AD7F-48C8-9300-D81D69436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Snip Diagonal Corner Rectangle 12">
            <a:extLst>
              <a:ext uri="{FF2B5EF4-FFF2-40B4-BE49-F238E27FC236}">
                <a16:creationId xmlns:a16="http://schemas.microsoft.com/office/drawing/2014/main" id="{E05CABE9-5E7C-4773-BFCD-24B199FA1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251" y="690851"/>
            <a:ext cx="9615670" cy="3607302"/>
          </a:xfrm>
          <a:prstGeom prst="snip2DiagRect">
            <a:avLst>
              <a:gd name="adj1" fmla="val 12305"/>
              <a:gd name="adj2" fmla="val 0"/>
            </a:avLst>
          </a:prstGeom>
          <a:solidFill>
            <a:schemeClr val="tx1"/>
          </a:solidFill>
          <a:ln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D4F677FC-519E-4363-9C39-8BCFFCBD6D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537" r="1" b="2925"/>
          <a:stretch/>
        </p:blipFill>
        <p:spPr>
          <a:xfrm>
            <a:off x="834934" y="854087"/>
            <a:ext cx="9290304" cy="3280831"/>
          </a:xfrm>
          <a:custGeom>
            <a:avLst/>
            <a:gdLst/>
            <a:ahLst/>
            <a:cxnLst/>
            <a:rect l="l" t="t" r="r" b="b"/>
            <a:pathLst>
              <a:path w="9290304" h="3280831">
                <a:moveTo>
                  <a:pt x="402071" y="0"/>
                </a:moveTo>
                <a:lnTo>
                  <a:pt x="9290304" y="0"/>
                </a:lnTo>
                <a:lnTo>
                  <a:pt x="9290304" y="2876895"/>
                </a:lnTo>
                <a:lnTo>
                  <a:pt x="8886368" y="3280831"/>
                </a:lnTo>
                <a:lnTo>
                  <a:pt x="0" y="3280831"/>
                </a:lnTo>
                <a:lnTo>
                  <a:pt x="0" y="40207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81609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1BBDC9-2DC6-4959-AC3D-49A5DCB05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74BB55-8517-4CFE-9389-81D0E6F8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F7C935-E41E-4E8D-91DF-D3BAB9521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FB64230-1B44-4C76-9885-0BBE5C73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3F7F181-4FFE-4F8E-A3D0-1A8ECDEF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66495D-EC57-44E4-8DED-0DC2E07A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E0DA2F2-D672-4417-8072-9ED4FA5C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0E8BACB-AEC7-46A5-A3AD-4D1BBE871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DE6E69C-F47B-49FB-BD06-344A8AAB5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045" y="5867400"/>
            <a:ext cx="1142245" cy="6699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452CCF-4A27-488A-AAF4-424933CFC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4A88EF7-10A6-43CC-B85D-7C68371C8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919" y="685800"/>
            <a:ext cx="3705269" cy="5308599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ESTATÍSTICA E PROBABILIDADE</a:t>
            </a:r>
            <a:endParaRPr lang="pt-BR" sz="3200" dirty="0">
              <a:solidFill>
                <a:srgbClr val="FFFFFF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8A47C89-40FD-4577-83B9-B4CAD5BA3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3479" y="685800"/>
            <a:ext cx="5815595" cy="5410200"/>
          </a:xfrm>
        </p:spPr>
        <p:txBody>
          <a:bodyPr>
            <a:normAutofit/>
          </a:bodyPr>
          <a:lstStyle/>
          <a:p>
            <a:pPr algn="just"/>
            <a:r>
              <a:rPr lang="en-US" sz="1800">
                <a:solidFill>
                  <a:srgbClr val="FFFFFF"/>
                </a:solidFill>
              </a:rPr>
              <a:t>“Homens que comem somente duas porções de tomates por semana, sejam crús, em um molho ou em uma pizza, tem 34% menos riscos de desenvolver cancer de próstata”</a:t>
            </a:r>
          </a:p>
          <a:p>
            <a:pPr marL="0" indent="0" algn="r">
              <a:buNone/>
            </a:pPr>
            <a:r>
              <a:rPr lang="en-US" sz="1800">
                <a:solidFill>
                  <a:srgbClr val="FFFFFF"/>
                </a:solidFill>
              </a:rPr>
              <a:t>(Journal of the National Cancer Institute)</a:t>
            </a:r>
          </a:p>
          <a:p>
            <a:pPr algn="just"/>
            <a:endParaRPr lang="en-US" sz="180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pt-BR" sz="1800" dirty="0">
              <a:solidFill>
                <a:srgbClr val="FFFFFF"/>
              </a:solidFill>
            </a:endParaRP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5E49453-7F39-477B-9B45-FEEF2D227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Pedro Luiz Santos Serra - Prof. Dr.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36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E1E7E7-BD90-4047-A7B2-97B36594F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ESTATÍSTICA E PROBABILIDADE:</a:t>
            </a:r>
            <a:br>
              <a:rPr lang="en-US" dirty="0"/>
            </a:br>
            <a:r>
              <a:rPr lang="en-US" b="1" dirty="0">
                <a:solidFill>
                  <a:srgbClr val="C00000"/>
                </a:solidFill>
              </a:rPr>
              <a:t>DEFINIÇÕES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F4C450-B1AF-4125-97D3-6A8FB5B88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547" r="1" b="23548"/>
          <a:stretch/>
        </p:blipFill>
        <p:spPr>
          <a:xfrm>
            <a:off x="791240" y="1954829"/>
            <a:ext cx="3185108" cy="1124803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A387474-4A56-4B99-9675-347D14675BF7}"/>
              </a:ext>
            </a:extLst>
          </p:cNvPr>
          <p:cNvSpPr txBox="1"/>
          <p:nvPr/>
        </p:nvSpPr>
        <p:spPr>
          <a:xfrm>
            <a:off x="4325696" y="733647"/>
            <a:ext cx="6593129" cy="3575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algn="just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3200" b="1" dirty="0" err="1">
                <a:solidFill>
                  <a:srgbClr val="C00000"/>
                </a:solidFill>
              </a:rPr>
              <a:t>Estatística</a:t>
            </a:r>
            <a:r>
              <a:rPr lang="en-US" sz="3200" b="1" dirty="0">
                <a:solidFill>
                  <a:srgbClr val="C00000"/>
                </a:solidFill>
              </a:rPr>
              <a:t> é a </a:t>
            </a:r>
            <a:r>
              <a:rPr lang="en-US" sz="3200" b="1" dirty="0" err="1">
                <a:solidFill>
                  <a:srgbClr val="C00000"/>
                </a:solidFill>
              </a:rPr>
              <a:t>ciência</a:t>
            </a:r>
            <a:r>
              <a:rPr lang="en-US" sz="3200" b="1" dirty="0">
                <a:solidFill>
                  <a:srgbClr val="C00000"/>
                </a:solidFill>
              </a:rPr>
              <a:t> que se </a:t>
            </a:r>
            <a:r>
              <a:rPr lang="en-US" sz="3200" b="1" dirty="0" err="1">
                <a:solidFill>
                  <a:srgbClr val="C00000"/>
                </a:solidFill>
              </a:rPr>
              <a:t>ocupa</a:t>
            </a:r>
            <a:r>
              <a:rPr lang="en-US" sz="3200" b="1" dirty="0">
                <a:solidFill>
                  <a:srgbClr val="C00000"/>
                </a:solidFill>
              </a:rPr>
              <a:t> de </a:t>
            </a:r>
            <a:r>
              <a:rPr lang="en-US" sz="3200" b="1" dirty="0" err="1">
                <a:solidFill>
                  <a:srgbClr val="C00000"/>
                </a:solidFill>
              </a:rPr>
              <a:t>coletar</a:t>
            </a:r>
            <a:r>
              <a:rPr lang="en-US" sz="3200" b="1" dirty="0">
                <a:solidFill>
                  <a:srgbClr val="C00000"/>
                </a:solidFill>
              </a:rPr>
              <a:t>, </a:t>
            </a:r>
            <a:r>
              <a:rPr lang="en-US" sz="3200" b="1" dirty="0" err="1">
                <a:solidFill>
                  <a:srgbClr val="C00000"/>
                </a:solidFill>
              </a:rPr>
              <a:t>organizar</a:t>
            </a:r>
            <a:r>
              <a:rPr lang="en-US" sz="3200" b="1" dirty="0">
                <a:solidFill>
                  <a:srgbClr val="C00000"/>
                </a:solidFill>
              </a:rPr>
              <a:t>, </a:t>
            </a:r>
            <a:r>
              <a:rPr lang="en-US" sz="3200" b="1" dirty="0" err="1">
                <a:solidFill>
                  <a:srgbClr val="C00000"/>
                </a:solidFill>
              </a:rPr>
              <a:t>analizar</a:t>
            </a:r>
            <a:r>
              <a:rPr lang="en-US" sz="3200" b="1" dirty="0">
                <a:solidFill>
                  <a:srgbClr val="C00000"/>
                </a:solidFill>
              </a:rPr>
              <a:t> e </a:t>
            </a:r>
            <a:r>
              <a:rPr lang="en-US" sz="3200" b="1" dirty="0" err="1">
                <a:solidFill>
                  <a:srgbClr val="C00000"/>
                </a:solidFill>
              </a:rPr>
              <a:t>interpretar</a:t>
            </a:r>
            <a:r>
              <a:rPr lang="en-US" sz="3200" b="1" dirty="0">
                <a:solidFill>
                  <a:srgbClr val="C00000"/>
                </a:solidFill>
              </a:rPr>
              <a:t> dados a </a:t>
            </a:r>
            <a:r>
              <a:rPr lang="en-US" sz="3200" b="1" dirty="0" err="1">
                <a:solidFill>
                  <a:srgbClr val="C00000"/>
                </a:solidFill>
              </a:rPr>
              <a:t>fim</a:t>
            </a:r>
            <a:r>
              <a:rPr lang="en-US" sz="3200" b="1" dirty="0">
                <a:solidFill>
                  <a:srgbClr val="C00000"/>
                </a:solidFill>
              </a:rPr>
              <a:t> de </a:t>
            </a:r>
            <a:r>
              <a:rPr lang="en-US" sz="3200" b="1" dirty="0" err="1">
                <a:solidFill>
                  <a:srgbClr val="C00000"/>
                </a:solidFill>
              </a:rPr>
              <a:t>tomar</a:t>
            </a:r>
            <a:r>
              <a:rPr lang="en-US" sz="3200" b="1" dirty="0">
                <a:solidFill>
                  <a:srgbClr val="C00000"/>
                </a:solidFill>
              </a:rPr>
              <a:t> </a:t>
            </a:r>
            <a:r>
              <a:rPr lang="en-US" sz="3200" b="1" dirty="0" err="1">
                <a:solidFill>
                  <a:srgbClr val="C00000"/>
                </a:solidFill>
              </a:rPr>
              <a:t>decisões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8D29C75-F0A9-4A46-BEA3-A64835757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A6EB603-1F16-4227-A9D3-26C71693F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Pedro Luiz Santos Serra - Prof. Dr.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95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0B65EC2C-5E72-45C4-9792-4143706AA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5E1E7E7-BD90-4047-A7B2-97B36594F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5775" y="519375"/>
            <a:ext cx="6472954" cy="84560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 dirty="0"/>
              <a:t>ESTATÍSTICA E PROBABILIDADE:</a:t>
            </a:r>
            <a:br>
              <a:rPr lang="en-US" sz="3200" dirty="0"/>
            </a:br>
            <a:r>
              <a:rPr lang="en-US" sz="3200" b="1" dirty="0">
                <a:solidFill>
                  <a:srgbClr val="C00000"/>
                </a:solidFill>
              </a:rPr>
              <a:t>DEFINIÇÕES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F4C450-B1AF-4125-97D3-6A8FB5B88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547" r="1" b="23548"/>
          <a:stretch/>
        </p:blipFill>
        <p:spPr>
          <a:xfrm>
            <a:off x="679115" y="305892"/>
            <a:ext cx="3152439" cy="1113266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8D29C75-F0A9-4A46-BEA3-A64835757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7</a:t>
            </a:fld>
            <a:endParaRPr lang="en-US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073B6DB-4B88-4BCD-97DE-9DD16B88A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346E4CB1-2A79-49F6-8FDD-74161D0D1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8AF7F103-B34D-460F-A43A-1A0953D57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A6EF948-AE5B-4AFD-9071-4553E2EA5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A008A68-D48C-4C79-AC7D-65C0D47EA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D2F0D54-7F2F-45FC-BA8B-BE63A7DA4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AA387474-4A56-4B99-9675-347D14675BF7}"/>
              </a:ext>
            </a:extLst>
          </p:cNvPr>
          <p:cNvSpPr txBox="1"/>
          <p:nvPr/>
        </p:nvSpPr>
        <p:spPr>
          <a:xfrm>
            <a:off x="449865" y="1761858"/>
            <a:ext cx="11380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Dados:  </a:t>
            </a:r>
            <a:r>
              <a:rPr lang="en-US" b="1" dirty="0" err="1"/>
              <a:t>consistem</a:t>
            </a:r>
            <a:r>
              <a:rPr lang="en-US" b="1" dirty="0"/>
              <a:t> </a:t>
            </a:r>
            <a:r>
              <a:rPr lang="en-US" b="1" dirty="0" err="1"/>
              <a:t>em</a:t>
            </a:r>
            <a:r>
              <a:rPr lang="en-US" b="1" dirty="0"/>
              <a:t> </a:t>
            </a:r>
            <a:r>
              <a:rPr lang="en-US" b="1" dirty="0" err="1"/>
              <a:t>informações</a:t>
            </a:r>
            <a:r>
              <a:rPr lang="en-US" b="1" dirty="0"/>
              <a:t> </a:t>
            </a:r>
            <a:r>
              <a:rPr lang="en-US" b="1" dirty="0" err="1"/>
              <a:t>provenientes</a:t>
            </a:r>
            <a:r>
              <a:rPr lang="en-US" b="1" dirty="0"/>
              <a:t> de </a:t>
            </a:r>
            <a:r>
              <a:rPr lang="en-US" b="1" dirty="0" err="1"/>
              <a:t>observações</a:t>
            </a:r>
            <a:r>
              <a:rPr lang="en-US" b="1" dirty="0"/>
              <a:t>, </a:t>
            </a:r>
            <a:r>
              <a:rPr lang="en-US" b="1" dirty="0" err="1"/>
              <a:t>contagens</a:t>
            </a:r>
            <a:r>
              <a:rPr lang="en-US" b="1" dirty="0"/>
              <a:t>, </a:t>
            </a:r>
            <a:r>
              <a:rPr lang="en-US" b="1" dirty="0" err="1"/>
              <a:t>medidas</a:t>
            </a:r>
            <a:r>
              <a:rPr lang="en-US" b="1" dirty="0"/>
              <a:t> </a:t>
            </a:r>
            <a:r>
              <a:rPr lang="en-US" b="1" dirty="0" err="1"/>
              <a:t>ou</a:t>
            </a:r>
            <a:r>
              <a:rPr lang="en-US" b="1" dirty="0"/>
              <a:t> </a:t>
            </a:r>
            <a:r>
              <a:rPr lang="en-US" b="1" dirty="0" err="1"/>
              <a:t>respostas</a:t>
            </a:r>
            <a:endParaRPr lang="en-US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5DA8C13-2900-4147-B48B-EAA130B346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b="3349"/>
          <a:stretch/>
        </p:blipFill>
        <p:spPr>
          <a:xfrm>
            <a:off x="449865" y="4629692"/>
            <a:ext cx="2845263" cy="99551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42920E3-4D49-4B92-AEAD-823024FF0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10" y="2750889"/>
            <a:ext cx="2845264" cy="154258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5FA23B6-ECC1-4F08-999A-6848D7652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9973" y="2782055"/>
            <a:ext cx="4717614" cy="284314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ECB5DF8-71ED-4686-AC1F-7B191A5937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8831" y="3073572"/>
            <a:ext cx="3402011" cy="2270505"/>
          </a:xfrm>
          <a:prstGeom prst="rect">
            <a:avLst/>
          </a:prstGeom>
        </p:spPr>
      </p:pic>
      <p:sp>
        <p:nvSpPr>
          <p:cNvPr id="14" name="Espaço Reservado para Rodapé 13">
            <a:extLst>
              <a:ext uri="{FF2B5EF4-FFF2-40B4-BE49-F238E27FC236}">
                <a16:creationId xmlns:a16="http://schemas.microsoft.com/office/drawing/2014/main" id="{91DCD780-15B3-4424-9A78-F82640674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Pedro Luiz Santos Serra - Prof. Dr.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24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0B65EC2C-5E72-45C4-9792-4143706AA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5E1E7E7-BD90-4047-A7B2-97B36594F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5775" y="519375"/>
            <a:ext cx="6472954" cy="84560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 dirty="0"/>
              <a:t>ESTATÍSTICA E PROBABILIDADE:</a:t>
            </a:r>
            <a:br>
              <a:rPr lang="en-US" sz="3200" dirty="0"/>
            </a:br>
            <a:r>
              <a:rPr lang="en-US" sz="3200" b="1" dirty="0">
                <a:solidFill>
                  <a:srgbClr val="C00000"/>
                </a:solidFill>
              </a:rPr>
              <a:t>DEFINIÇÕES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F4C450-B1AF-4125-97D3-6A8FB5B88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547" r="1" b="23548"/>
          <a:stretch/>
        </p:blipFill>
        <p:spPr>
          <a:xfrm>
            <a:off x="679115" y="305892"/>
            <a:ext cx="3152439" cy="1113266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8D29C75-F0A9-4A46-BEA3-A64835757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8</a:t>
            </a:fld>
            <a:endParaRPr lang="en-US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073B6DB-4B88-4BCD-97DE-9DD16B88A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346E4CB1-2A79-49F6-8FDD-74161D0D1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8AF7F103-B34D-460F-A43A-1A0953D57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A6EF948-AE5B-4AFD-9071-4553E2EA5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A008A68-D48C-4C79-AC7D-65C0D47EA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D2F0D54-7F2F-45FC-BA8B-BE63A7DA4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AA387474-4A56-4B99-9675-347D14675BF7}"/>
              </a:ext>
            </a:extLst>
          </p:cNvPr>
          <p:cNvSpPr txBox="1"/>
          <p:nvPr/>
        </p:nvSpPr>
        <p:spPr>
          <a:xfrm>
            <a:off x="459933" y="2167985"/>
            <a:ext cx="57936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</a:rPr>
              <a:t>Conjunto de dados </a:t>
            </a:r>
            <a:r>
              <a:rPr lang="en-US" sz="2400" b="1" dirty="0">
                <a:sym typeface="Wingdings" panose="05000000000000000000" pitchFamily="2" charset="2"/>
              </a:rPr>
              <a:t> </a:t>
            </a:r>
            <a:r>
              <a:rPr lang="en-US" sz="2400" b="1" dirty="0"/>
              <a:t> </a:t>
            </a:r>
            <a:r>
              <a:rPr lang="en-US" sz="2400" b="1" dirty="0" err="1"/>
              <a:t>Existem</a:t>
            </a:r>
            <a:r>
              <a:rPr lang="en-US" sz="2400" b="1" dirty="0"/>
              <a:t> </a:t>
            </a:r>
            <a:r>
              <a:rPr lang="en-US" sz="2400" b="1" dirty="0" err="1"/>
              <a:t>dois</a:t>
            </a:r>
            <a:r>
              <a:rPr lang="en-US" sz="2400" b="1" dirty="0"/>
              <a:t> </a:t>
            </a:r>
            <a:r>
              <a:rPr lang="en-US" sz="2400" b="1" dirty="0" err="1"/>
              <a:t>tipos</a:t>
            </a:r>
            <a:r>
              <a:rPr lang="en-US" sz="2400" b="1" dirty="0"/>
              <a:t> de conjunto de dados: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bg2">
                    <a:lumMod val="50000"/>
                  </a:schemeClr>
                </a:solidFill>
              </a:rPr>
              <a:t>População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:</a:t>
            </a:r>
            <a:r>
              <a:rPr lang="en-US" sz="2400" b="1" dirty="0"/>
              <a:t> </a:t>
            </a:r>
            <a:r>
              <a:rPr lang="en-US" sz="2400" b="1" dirty="0" err="1"/>
              <a:t>trata</a:t>
            </a:r>
            <a:r>
              <a:rPr lang="en-US" sz="2400" b="1" dirty="0"/>
              <a:t> do conjunto de </a:t>
            </a:r>
            <a:r>
              <a:rPr lang="en-US" sz="2400" b="1" dirty="0" err="1"/>
              <a:t>todos</a:t>
            </a:r>
            <a:r>
              <a:rPr lang="en-US" sz="2400" b="1" dirty="0"/>
              <a:t> </a:t>
            </a:r>
            <a:r>
              <a:rPr lang="en-US" sz="2400" b="1" dirty="0" err="1"/>
              <a:t>os</a:t>
            </a:r>
            <a:r>
              <a:rPr lang="en-US" sz="2400" b="1" dirty="0"/>
              <a:t> </a:t>
            </a:r>
            <a:r>
              <a:rPr lang="en-US" sz="2400" b="1" dirty="0" err="1"/>
              <a:t>resultados</a:t>
            </a:r>
            <a:r>
              <a:rPr lang="en-US" sz="2400" b="1" dirty="0"/>
              <a:t>, </a:t>
            </a:r>
            <a:r>
              <a:rPr lang="en-US" sz="2400" b="1" dirty="0" err="1"/>
              <a:t>respostas</a:t>
            </a:r>
            <a:r>
              <a:rPr lang="en-US" sz="2400" b="1" dirty="0"/>
              <a:t>, </a:t>
            </a:r>
            <a:r>
              <a:rPr lang="en-US" sz="2400" b="1" dirty="0" err="1"/>
              <a:t>medidas</a:t>
            </a:r>
            <a:r>
              <a:rPr lang="en-US" sz="2400" b="1" dirty="0"/>
              <a:t> </a:t>
            </a:r>
            <a:r>
              <a:rPr lang="en-US" sz="2400" b="1" dirty="0" err="1"/>
              <a:t>ou</a:t>
            </a:r>
            <a:r>
              <a:rPr lang="en-US" sz="2400" b="1" dirty="0"/>
              <a:t> </a:t>
            </a:r>
            <a:r>
              <a:rPr lang="en-US" sz="2400" b="1" dirty="0" err="1"/>
              <a:t>contagens</a:t>
            </a:r>
            <a:endParaRPr lang="en-US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bg2">
                    <a:lumMod val="50000"/>
                  </a:schemeClr>
                </a:solidFill>
              </a:rPr>
              <a:t>Amostra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:</a:t>
            </a:r>
            <a:r>
              <a:rPr lang="en-US" sz="2400" b="1" dirty="0"/>
              <a:t> é um </a:t>
            </a:r>
            <a:r>
              <a:rPr lang="en-US" sz="2400" b="1" dirty="0" err="1"/>
              <a:t>subconjunto</a:t>
            </a:r>
            <a:r>
              <a:rPr lang="en-US" sz="2400" b="1" dirty="0"/>
              <a:t> da </a:t>
            </a:r>
            <a:r>
              <a:rPr lang="en-US" sz="2400" b="1" dirty="0" err="1"/>
              <a:t>população</a:t>
            </a:r>
            <a:r>
              <a:rPr lang="en-US" sz="2400" b="1" dirty="0"/>
              <a:t>.</a:t>
            </a:r>
          </a:p>
        </p:txBody>
      </p:sp>
      <p:sp>
        <p:nvSpPr>
          <p:cNvPr id="14" name="Espaço Reservado para Rodapé 13">
            <a:extLst>
              <a:ext uri="{FF2B5EF4-FFF2-40B4-BE49-F238E27FC236}">
                <a16:creationId xmlns:a16="http://schemas.microsoft.com/office/drawing/2014/main" id="{91DCD780-15B3-4424-9A78-F82640674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Pedro Luiz Santos Serra - Prof. Dr.</a:t>
            </a:r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E0BAC0A-2EC4-4419-ABB5-926DD78E62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8" t="6661" r="37063"/>
          <a:stretch/>
        </p:blipFill>
        <p:spPr>
          <a:xfrm>
            <a:off x="7024661" y="1766867"/>
            <a:ext cx="4525450" cy="444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38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0B65EC2C-5E72-45C4-9792-4143706AA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5E1E7E7-BD90-4047-A7B2-97B36594F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5775" y="519375"/>
            <a:ext cx="6472954" cy="84560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 dirty="0"/>
              <a:t>ESTATÍSTICA E PROBABILIDADE:</a:t>
            </a:r>
            <a:br>
              <a:rPr lang="en-US" sz="3200" dirty="0"/>
            </a:br>
            <a:r>
              <a:rPr lang="en-US" sz="3200" b="1" dirty="0">
                <a:solidFill>
                  <a:srgbClr val="C00000"/>
                </a:solidFill>
              </a:rPr>
              <a:t>DEFINIÇÕES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F4C450-B1AF-4125-97D3-6A8FB5B88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547" r="1" b="23548"/>
          <a:stretch/>
        </p:blipFill>
        <p:spPr>
          <a:xfrm>
            <a:off x="679115" y="305892"/>
            <a:ext cx="3152439" cy="1113266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8D29C75-F0A9-4A46-BEA3-A64835757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9</a:t>
            </a:fld>
            <a:endParaRPr lang="en-US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073B6DB-4B88-4BCD-97DE-9DD16B88A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346E4CB1-2A79-49F6-8FDD-74161D0D1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8AF7F103-B34D-460F-A43A-1A0953D57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A6EF948-AE5B-4AFD-9071-4553E2EA5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A008A68-D48C-4C79-AC7D-65C0D47EA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D2F0D54-7F2F-45FC-BA8B-BE63A7DA4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AA387474-4A56-4B99-9675-347D14675BF7}"/>
              </a:ext>
            </a:extLst>
          </p:cNvPr>
          <p:cNvSpPr txBox="1"/>
          <p:nvPr/>
        </p:nvSpPr>
        <p:spPr>
          <a:xfrm>
            <a:off x="459932" y="2167985"/>
            <a:ext cx="112779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Exercícios</a:t>
            </a:r>
            <a:r>
              <a:rPr lang="en-US" sz="2400" b="1" dirty="0"/>
              <a:t>:</a:t>
            </a:r>
          </a:p>
          <a:p>
            <a:r>
              <a:rPr lang="en-US" sz="2400" b="1" dirty="0"/>
              <a:t>1) </a:t>
            </a:r>
            <a:r>
              <a:rPr lang="en-US" sz="2400" b="1" dirty="0" err="1"/>
              <a:t>Em</a:t>
            </a:r>
            <a:r>
              <a:rPr lang="en-US" sz="2400" b="1" dirty="0"/>
              <a:t> um </a:t>
            </a:r>
            <a:r>
              <a:rPr lang="en-US" sz="2400" b="1" dirty="0" err="1"/>
              <a:t>levantamento</a:t>
            </a:r>
            <a:r>
              <a:rPr lang="en-US" sz="2400" b="1" dirty="0"/>
              <a:t>, </a:t>
            </a:r>
            <a:r>
              <a:rPr lang="en-US" sz="2400" b="1" dirty="0" err="1"/>
              <a:t>perguntou</a:t>
            </a:r>
            <a:r>
              <a:rPr lang="en-US" sz="2400" b="1" dirty="0"/>
              <a:t>-se a 2930 </a:t>
            </a:r>
            <a:r>
              <a:rPr lang="en-US" sz="2400" b="1" dirty="0" err="1"/>
              <a:t>indivíduos</a:t>
            </a:r>
            <a:r>
              <a:rPr lang="en-US" sz="2400" b="1" dirty="0"/>
              <a:t> </a:t>
            </a:r>
            <a:r>
              <a:rPr lang="en-US" sz="2400" b="1" dirty="0" err="1"/>
              <a:t>adultos</a:t>
            </a:r>
            <a:r>
              <a:rPr lang="en-US" sz="2400" b="1" dirty="0"/>
              <a:t> no </a:t>
            </a:r>
            <a:r>
              <a:rPr lang="en-US" sz="2400" b="1" dirty="0" err="1"/>
              <a:t>Brasil</a:t>
            </a:r>
            <a:r>
              <a:rPr lang="en-US" sz="2400" b="1" dirty="0"/>
              <a:t> se </a:t>
            </a:r>
            <a:r>
              <a:rPr lang="en-US" sz="2400" b="1" dirty="0" err="1"/>
              <a:t>liam</a:t>
            </a:r>
            <a:r>
              <a:rPr lang="en-US" sz="2400" b="1" dirty="0"/>
              <a:t> </a:t>
            </a:r>
            <a:r>
              <a:rPr lang="en-US" sz="2400" b="1" dirty="0" err="1"/>
              <a:t>notícias</a:t>
            </a:r>
            <a:r>
              <a:rPr lang="en-US" sz="2400" b="1" dirty="0"/>
              <a:t> pela internet </a:t>
            </a:r>
            <a:r>
              <a:rPr lang="en-US" sz="2400" b="1" dirty="0" err="1"/>
              <a:t>pelo</a:t>
            </a:r>
            <a:r>
              <a:rPr lang="en-US" sz="2400" b="1" dirty="0"/>
              <a:t> </a:t>
            </a:r>
            <a:r>
              <a:rPr lang="en-US" sz="2400" b="1" dirty="0" err="1"/>
              <a:t>menos</a:t>
            </a:r>
            <a:r>
              <a:rPr lang="en-US" sz="2400" b="1" dirty="0"/>
              <a:t> </a:t>
            </a:r>
            <a:r>
              <a:rPr lang="en-US" sz="2400" b="1" dirty="0" err="1"/>
              <a:t>uma</a:t>
            </a:r>
            <a:r>
              <a:rPr lang="en-US" sz="2400" b="1" dirty="0"/>
              <a:t> </a:t>
            </a:r>
            <a:r>
              <a:rPr lang="en-US" sz="2400" b="1" dirty="0" err="1"/>
              <a:t>vez</a:t>
            </a:r>
            <a:r>
              <a:rPr lang="en-US" sz="2400" b="1" dirty="0"/>
              <a:t> por </a:t>
            </a:r>
            <a:r>
              <a:rPr lang="en-US" sz="2400" b="1" dirty="0" err="1"/>
              <a:t>semana</a:t>
            </a:r>
            <a:r>
              <a:rPr lang="en-US" sz="2400" b="1" dirty="0"/>
              <a:t>. </a:t>
            </a:r>
            <a:r>
              <a:rPr lang="en-US" sz="2400" b="1" dirty="0" err="1"/>
              <a:t>Seiscentos</a:t>
            </a:r>
            <a:r>
              <a:rPr lang="en-US" sz="2400" b="1" dirty="0"/>
              <a:t> e </a:t>
            </a:r>
            <a:r>
              <a:rPr lang="en-US" sz="2400" b="1" dirty="0" err="1"/>
              <a:t>trinta</a:t>
            </a:r>
            <a:r>
              <a:rPr lang="en-US" sz="2400" b="1" dirty="0"/>
              <a:t> </a:t>
            </a:r>
            <a:r>
              <a:rPr lang="en-US" sz="2400" b="1" dirty="0" err="1"/>
              <a:t>responderam</a:t>
            </a:r>
            <a:r>
              <a:rPr lang="en-US" sz="2400" b="1" dirty="0"/>
              <a:t> </a:t>
            </a:r>
            <a:r>
              <a:rPr lang="en-US" sz="2400" b="1" dirty="0" err="1"/>
              <a:t>afirmativamente</a:t>
            </a:r>
            <a:r>
              <a:rPr lang="en-US" sz="2400" b="1" dirty="0"/>
              <a:t>. </a:t>
            </a:r>
            <a:r>
              <a:rPr lang="en-US" sz="2400" b="1" dirty="0" err="1"/>
              <a:t>Identifique</a:t>
            </a:r>
            <a:r>
              <a:rPr lang="en-US" sz="2400" b="1" dirty="0"/>
              <a:t> a </a:t>
            </a:r>
            <a:r>
              <a:rPr lang="en-US" sz="2400" b="1" dirty="0" err="1"/>
              <a:t>população</a:t>
            </a:r>
            <a:r>
              <a:rPr lang="en-US" sz="2400" b="1" dirty="0"/>
              <a:t> e a </a:t>
            </a:r>
            <a:r>
              <a:rPr lang="en-US" sz="2400" b="1" dirty="0" err="1"/>
              <a:t>amostra</a:t>
            </a:r>
            <a:r>
              <a:rPr lang="en-US" sz="2400" b="1" dirty="0"/>
              <a:t> e </a:t>
            </a:r>
            <a:r>
              <a:rPr lang="en-US" sz="2400" b="1" dirty="0" err="1"/>
              <a:t>descreva</a:t>
            </a:r>
            <a:r>
              <a:rPr lang="en-US" sz="2400" b="1" dirty="0"/>
              <a:t> o conjunto de dados.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bg2">
                    <a:lumMod val="50000"/>
                  </a:schemeClr>
                </a:solidFill>
              </a:rPr>
              <a:t>População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:</a:t>
            </a:r>
            <a:r>
              <a:rPr lang="en-US" sz="2400" b="1" dirty="0"/>
              <a:t> </a:t>
            </a:r>
            <a:r>
              <a:rPr lang="en-US" sz="2400" b="1" dirty="0" err="1"/>
              <a:t>Consiste</a:t>
            </a:r>
            <a:r>
              <a:rPr lang="en-US" sz="2400" b="1" dirty="0"/>
              <a:t> </a:t>
            </a:r>
            <a:r>
              <a:rPr lang="en-US" sz="2400" b="1" dirty="0" err="1"/>
              <a:t>nas</a:t>
            </a:r>
            <a:r>
              <a:rPr lang="en-US" sz="2400" b="1" dirty="0"/>
              <a:t> </a:t>
            </a:r>
            <a:r>
              <a:rPr lang="en-US" sz="2400" b="1" dirty="0" err="1"/>
              <a:t>respostas</a:t>
            </a:r>
            <a:r>
              <a:rPr lang="en-US" sz="2400" b="1" dirty="0"/>
              <a:t> de </a:t>
            </a:r>
            <a:r>
              <a:rPr lang="en-US" sz="2400" b="1" dirty="0" err="1"/>
              <a:t>todos</a:t>
            </a:r>
            <a:r>
              <a:rPr lang="en-US" sz="2400" b="1" dirty="0"/>
              <a:t> </a:t>
            </a:r>
            <a:r>
              <a:rPr lang="en-US" sz="2400" b="1" dirty="0" err="1"/>
              <a:t>os</a:t>
            </a:r>
            <a:r>
              <a:rPr lang="en-US" sz="2400" b="1" dirty="0"/>
              <a:t> </a:t>
            </a:r>
            <a:r>
              <a:rPr lang="en-US" sz="2400" b="1" dirty="0" err="1"/>
              <a:t>adultos</a:t>
            </a:r>
            <a:r>
              <a:rPr lang="en-US" sz="2400" b="1" dirty="0"/>
              <a:t> </a:t>
            </a:r>
            <a:r>
              <a:rPr lang="en-US" sz="2400" b="1" dirty="0" err="1"/>
              <a:t>brasileiros</a:t>
            </a:r>
            <a:r>
              <a:rPr lang="en-US" sz="2400" b="1" dirty="0"/>
              <a:t>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bg2">
                    <a:lumMod val="50000"/>
                  </a:schemeClr>
                </a:solidFill>
              </a:rPr>
              <a:t>Amostra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:	</a:t>
            </a:r>
            <a:r>
              <a:rPr lang="en-US" sz="2400" b="1" dirty="0"/>
              <a:t>é o </a:t>
            </a:r>
            <a:r>
              <a:rPr lang="en-US" sz="2400" b="1" dirty="0" err="1"/>
              <a:t>subconjunto</a:t>
            </a:r>
            <a:r>
              <a:rPr lang="en-US" sz="2400" b="1" dirty="0"/>
              <a:t> de </a:t>
            </a:r>
            <a:r>
              <a:rPr lang="en-US" sz="2400" b="1" dirty="0" err="1"/>
              <a:t>todos</a:t>
            </a:r>
            <a:r>
              <a:rPr lang="en-US" sz="2400" b="1" dirty="0"/>
              <a:t> </a:t>
            </a:r>
            <a:r>
              <a:rPr lang="en-US" sz="2400" b="1" dirty="0" err="1"/>
              <a:t>os</a:t>
            </a:r>
            <a:r>
              <a:rPr lang="en-US" sz="2400" b="1" dirty="0"/>
              <a:t> </a:t>
            </a:r>
            <a:r>
              <a:rPr lang="en-US" sz="2400" b="1" dirty="0" err="1"/>
              <a:t>brasileirios</a:t>
            </a:r>
            <a:r>
              <a:rPr lang="en-US" sz="2400" b="1" dirty="0"/>
              <a:t> </a:t>
            </a:r>
            <a:r>
              <a:rPr lang="en-US" sz="2400" b="1" dirty="0" err="1"/>
              <a:t>adultos</a:t>
            </a:r>
            <a:r>
              <a:rPr lang="en-US" sz="2400" b="1" dirty="0"/>
              <a:t> que 							</a:t>
            </a:r>
            <a:r>
              <a:rPr lang="en-US" sz="2400" b="1" dirty="0" err="1"/>
              <a:t>responderam</a:t>
            </a:r>
            <a:r>
              <a:rPr lang="en-US" sz="2400" b="1" dirty="0"/>
              <a:t> o </a:t>
            </a:r>
            <a:r>
              <a:rPr lang="en-US" sz="2400" b="1" dirty="0" err="1"/>
              <a:t>levantamento</a:t>
            </a:r>
            <a:r>
              <a:rPr lang="en-US" sz="2400" b="1" dirty="0"/>
              <a:t>, </a:t>
            </a:r>
            <a:r>
              <a:rPr lang="en-US" sz="2400" b="1" dirty="0" err="1"/>
              <a:t>ou</a:t>
            </a:r>
            <a:r>
              <a:rPr lang="en-US" sz="2400" b="1" dirty="0"/>
              <a:t> </a:t>
            </a:r>
            <a:r>
              <a:rPr lang="en-US" sz="2400" b="1" dirty="0" err="1"/>
              <a:t>seja</a:t>
            </a:r>
            <a:r>
              <a:rPr lang="en-US" sz="2400" b="1" dirty="0"/>
              <a:t>, </a:t>
            </a:r>
            <a:r>
              <a:rPr lang="en-US" sz="2400" b="1" dirty="0" err="1"/>
              <a:t>os</a:t>
            </a:r>
            <a:r>
              <a:rPr lang="en-US" sz="2400" b="1" dirty="0"/>
              <a:t> 2930 </a:t>
            </a:r>
            <a:r>
              <a:rPr lang="en-US" sz="2400" b="1" dirty="0" err="1"/>
              <a:t>indivíduos</a:t>
            </a:r>
            <a:r>
              <a:rPr lang="en-US" sz="2400" b="1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Conjunto de dados: </a:t>
            </a:r>
            <a:r>
              <a:rPr lang="en-US" sz="2400" b="1" dirty="0"/>
              <a:t>	</a:t>
            </a:r>
            <a:r>
              <a:rPr lang="en-US" sz="2400" b="1" dirty="0" err="1"/>
              <a:t>Consistem</a:t>
            </a:r>
            <a:r>
              <a:rPr lang="en-US" sz="2400" b="1" dirty="0"/>
              <a:t> </a:t>
            </a:r>
            <a:r>
              <a:rPr lang="en-US" sz="2400" b="1" dirty="0" err="1"/>
              <a:t>em</a:t>
            </a:r>
            <a:r>
              <a:rPr lang="en-US" sz="2400" b="1" dirty="0"/>
              <a:t> 630 </a:t>
            </a:r>
            <a:r>
              <a:rPr lang="en-US" sz="2400" b="1" dirty="0" err="1"/>
              <a:t>respostas</a:t>
            </a:r>
            <a:r>
              <a:rPr lang="en-US" sz="2400" b="1" dirty="0"/>
              <a:t> </a:t>
            </a:r>
            <a:r>
              <a:rPr lang="en-US" sz="2400" b="1" dirty="0" err="1"/>
              <a:t>positivas</a:t>
            </a:r>
            <a:r>
              <a:rPr lang="en-US" sz="2400" b="1" dirty="0"/>
              <a:t> e 2300 									</a:t>
            </a:r>
            <a:r>
              <a:rPr lang="en-US" sz="2400" b="1" dirty="0" err="1"/>
              <a:t>respostas</a:t>
            </a:r>
            <a:r>
              <a:rPr lang="en-US" sz="2400" b="1" dirty="0"/>
              <a:t> </a:t>
            </a:r>
            <a:r>
              <a:rPr lang="en-US" sz="2400" b="1" dirty="0" err="1"/>
              <a:t>negativas</a:t>
            </a:r>
            <a:r>
              <a:rPr lang="en-US" sz="2400" b="1" dirty="0"/>
              <a:t>.</a:t>
            </a:r>
          </a:p>
        </p:txBody>
      </p:sp>
      <p:sp>
        <p:nvSpPr>
          <p:cNvPr id="14" name="Espaço Reservado para Rodapé 13">
            <a:extLst>
              <a:ext uri="{FF2B5EF4-FFF2-40B4-BE49-F238E27FC236}">
                <a16:creationId xmlns:a16="http://schemas.microsoft.com/office/drawing/2014/main" id="{91DCD780-15B3-4424-9A78-F82640674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Pedro Luiz Santos Serra - Prof. Dr.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4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tia">
  <a:themeElements>
    <a:clrScheme name="Fatia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Fatia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at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1FAE4CFBF43C4C90BF11A5EE514754" ma:contentTypeVersion="2" ma:contentTypeDescription="Create a new document." ma:contentTypeScope="" ma:versionID="2bc2774ae9b845b44e28fd12b087fe30">
  <xsd:schema xmlns:xsd="http://www.w3.org/2001/XMLSchema" xmlns:xs="http://www.w3.org/2001/XMLSchema" xmlns:p="http://schemas.microsoft.com/office/2006/metadata/properties" xmlns:ns2="8726d1ef-dc85-4b2a-9052-98c64e6e33bf" targetNamespace="http://schemas.microsoft.com/office/2006/metadata/properties" ma:root="true" ma:fieldsID="cd689656a09ed1f56f5ff78c7c7daf97" ns2:_="">
    <xsd:import namespace="8726d1ef-dc85-4b2a-9052-98c64e6e33b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26d1ef-dc85-4b2a-9052-98c64e6e33b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825EDE4-4F4E-4DD2-A8F9-D932277F892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AA56EEB-D397-48B6-9E5A-A24421BEAD1D}"/>
</file>

<file path=customXml/itemProps3.xml><?xml version="1.0" encoding="utf-8"?>
<ds:datastoreItem xmlns:ds="http://schemas.openxmlformats.org/officeDocument/2006/customXml" ds:itemID="{3A2523FF-FDA9-42AF-8254-35520015BEC6}">
  <ds:schemaRefs>
    <ds:schemaRef ds:uri="e389e056-3eb4-413b-a264-6b51e3b8d37c"/>
    <ds:schemaRef ds:uri="http://purl.org/dc/dcmitype/"/>
    <ds:schemaRef ds:uri="http://purl.org/dc/terms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2386</Words>
  <Application>Microsoft Office PowerPoint</Application>
  <PresentationFormat>Widescreen</PresentationFormat>
  <Paragraphs>300</Paragraphs>
  <Slides>34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Cambria Math</vt:lpstr>
      <vt:lpstr>Century Gothic</vt:lpstr>
      <vt:lpstr>Wingdings</vt:lpstr>
      <vt:lpstr>Wingdings 3</vt:lpstr>
      <vt:lpstr>Fatia</vt:lpstr>
      <vt:lpstr>Estatística e probabilidade</vt:lpstr>
      <vt:lpstr>ESTATÍSICA E PROBABILIDADE</vt:lpstr>
      <vt:lpstr>ESTATÍSTICA E PROBABILIDADE</vt:lpstr>
      <vt:lpstr>ESTATÍSTICA E PROBABILIDADE</vt:lpstr>
      <vt:lpstr>ESTATÍSTICA E PROBABILIDADE</vt:lpstr>
      <vt:lpstr>ESTATÍSTICA E PROBABILIDADE: DEFINIÇÕES</vt:lpstr>
      <vt:lpstr>ESTATÍSTICA E PROBABILIDADE: DEFINIÇÕES</vt:lpstr>
      <vt:lpstr>ESTATÍSTICA E PROBABILIDADE: DEFINIÇÕES</vt:lpstr>
      <vt:lpstr>ESTATÍSTICA E PROBABILIDADE: DEFINIÇÕES</vt:lpstr>
      <vt:lpstr>ESTATÍSTICA E PROBABILIDADE: DEFINIÇÕES</vt:lpstr>
      <vt:lpstr>ESTATÍSTICA E PROBABILIDADE: DEFINIÇÕES</vt:lpstr>
      <vt:lpstr>ESTATÍSTICA E PROBABILIDADE: DEFINIÇÕES</vt:lpstr>
      <vt:lpstr>ESTATÍSTICA E PROBABILIDADE: DEFINIÇÕES</vt:lpstr>
      <vt:lpstr>ESTATÍSTICA E PROBABILIDADE: DEFINIÇÕES</vt:lpstr>
      <vt:lpstr>ESTATÍSTICA E PROBABILIDADE: CLASSIFICAÇÃO DE DADOS</vt:lpstr>
      <vt:lpstr>ESTATÍSTICA E PROBABILIDADE: CLASSIFICAÇÃO DE DADOS</vt:lpstr>
      <vt:lpstr>ESTATÍSTICA E PROBABILIDADE: CLASSIFICAÇÃO DE DADOS</vt:lpstr>
      <vt:lpstr>ESTATÍSTICA E PROBABILIDADE: CLASSIFICAÇÃO DE DADOS</vt:lpstr>
      <vt:lpstr>ESTATÍSTICA E PROBABILIDADE: CLASSIFICAÇÃO DE DADOS</vt:lpstr>
      <vt:lpstr>ESTATÍSTICA E PROBABILIDADE: CLASSIFICAÇÃO DE DADOS</vt:lpstr>
      <vt:lpstr>ESTATÍSTICA E PROBABILIDADE: CLASSIFICAÇÃO DE DADOS</vt:lpstr>
      <vt:lpstr>ESTATÍSTICA E PROBABILIDADE: Planejamento de experimentos</vt:lpstr>
      <vt:lpstr>ESTATÍSTICA E PROBABILIDADE: Planejamento de experimentos ORIENTAÇÕES GERAIS</vt:lpstr>
      <vt:lpstr>ESTATÍSTICA E PROBABILIDADE: COLETA DE DADOS</vt:lpstr>
      <vt:lpstr>ESTATÍSTICA E PROBABILIDADE: COLETA DE DADOS</vt:lpstr>
      <vt:lpstr>ESTATÍSTICA E PROBABILIDADE: COLETA DE DADOS</vt:lpstr>
      <vt:lpstr>ESTATÍSTICA E PROBABILIDADE: COLETA DE DADOS</vt:lpstr>
      <vt:lpstr>ESTATÍSTICA E PROBABILIDADE: COLETA DE DADOS</vt:lpstr>
      <vt:lpstr>ESTATÍSTICA E PROBABILIDADE: Técnicas de amostragem</vt:lpstr>
      <vt:lpstr>ESTATÍSTICA E PROBABILIDADE: Técnicas de amostragem</vt:lpstr>
      <vt:lpstr>ESTATÍSTICA E PROBABILIDADE: Técnicas de amostragem</vt:lpstr>
      <vt:lpstr>ESTATÍSTICA E PROBABILIDADE: Técnicas de amostragem</vt:lpstr>
      <vt:lpstr>Exemplo Suponhamos um marco amostral de 5.000 indivíduos e desejamos obter uma amostra com 100 deles. Em primeiro lugar, dividimos o marco amostral em 100 fragmentos de 50 indivíduos. Selecionamos um número aleatório entre 1 e 50 para extrair o primeiro indivíduo de forma aleatória: por exemplo o número 24. A partir deste indivíduo, está definida como será extraída a amostra, com intervalos de 50 unidades, conforme a equação: 24, 74, 124, 174, …, 4.974</vt:lpstr>
      <vt:lpstr>ESTATÍSTICA E PROBABILIDADE: Técnicas de amostragem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Estatística e probabilidade</dc:title>
  <dc:creator>Pedro Serra</dc:creator>
  <cp:lastModifiedBy>Hugo Insua</cp:lastModifiedBy>
  <cp:revision>4</cp:revision>
  <dcterms:created xsi:type="dcterms:W3CDTF">2020-12-30T18:11:02Z</dcterms:created>
  <dcterms:modified xsi:type="dcterms:W3CDTF">2021-02-25T21:28:47Z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0x010100BF1FAE4CFBF43C4C90BF11A5EE514754</vt:lpwstr>
  </property>
</Properties>
</file>